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62" r:id="rId3"/>
    <p:sldId id="285" r:id="rId4"/>
    <p:sldId id="258" r:id="rId5"/>
    <p:sldId id="291" r:id="rId6"/>
    <p:sldId id="273" r:id="rId7"/>
    <p:sldId id="289" r:id="rId8"/>
    <p:sldId id="288" r:id="rId9"/>
    <p:sldId id="292" r:id="rId10"/>
    <p:sldId id="293" r:id="rId11"/>
    <p:sldId id="294" r:id="rId12"/>
    <p:sldId id="306" r:id="rId13"/>
    <p:sldId id="296" r:id="rId14"/>
    <p:sldId id="274" r:id="rId15"/>
    <p:sldId id="286" r:id="rId16"/>
    <p:sldId id="275" r:id="rId17"/>
    <p:sldId id="298" r:id="rId18"/>
    <p:sldId id="299" r:id="rId19"/>
    <p:sldId id="266" r:id="rId20"/>
    <p:sldId id="267" r:id="rId21"/>
    <p:sldId id="300" r:id="rId22"/>
    <p:sldId id="301" r:id="rId23"/>
    <p:sldId id="302" r:id="rId24"/>
    <p:sldId id="272" r:id="rId25"/>
    <p:sldId id="305" r:id="rId26"/>
    <p:sldId id="282" r:id="rId27"/>
    <p:sldId id="308" r:id="rId28"/>
    <p:sldId id="260" r:id="rId29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346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E9320-D332-8A42-961E-32671E3A7707}" type="doc">
      <dgm:prSet loTypeId="urn:microsoft.com/office/officeart/2005/8/layout/default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9B9FB03-32F6-B946-B71A-EBD3EBF0D966}">
      <dgm:prSet phldrT="[Text]" custT="1"/>
      <dgm:spPr/>
      <dgm:t>
        <a:bodyPr/>
        <a:lstStyle/>
        <a:p>
          <a:r>
            <a:rPr lang="de-DE" sz="2500" dirty="0" smtClean="0"/>
            <a:t>Mittelschule an der </a:t>
          </a:r>
          <a:r>
            <a:rPr lang="de-DE" sz="2500" dirty="0" smtClean="0"/>
            <a:t>Lehrer-Wirth-Straße (GT)</a:t>
          </a:r>
          <a:endParaRPr lang="de-DE" sz="2500" dirty="0"/>
        </a:p>
      </dgm:t>
    </dgm:pt>
    <dgm:pt modelId="{0EAB3040-3214-1B4B-BCAF-DB1C51F39602}" type="parTrans" cxnId="{636AAB82-68EA-E145-8837-4C984A57A1E8}">
      <dgm:prSet/>
      <dgm:spPr/>
      <dgm:t>
        <a:bodyPr/>
        <a:lstStyle/>
        <a:p>
          <a:endParaRPr lang="de-DE"/>
        </a:p>
      </dgm:t>
    </dgm:pt>
    <dgm:pt modelId="{E49E56DC-9B74-9A41-B9C1-B2040ED8CAD3}" type="sibTrans" cxnId="{636AAB82-68EA-E145-8837-4C984A57A1E8}">
      <dgm:prSet/>
      <dgm:spPr/>
      <dgm:t>
        <a:bodyPr/>
        <a:lstStyle/>
        <a:p>
          <a:endParaRPr lang="de-DE"/>
        </a:p>
      </dgm:t>
    </dgm:pt>
    <dgm:pt modelId="{B06E224E-C8BD-FA43-96E8-218F2A65C5FE}">
      <dgm:prSet phldrT="[Text]" custT="1"/>
      <dgm:spPr/>
      <dgm:t>
        <a:bodyPr/>
        <a:lstStyle/>
        <a:p>
          <a:r>
            <a:rPr lang="de-DE" sz="2500" dirty="0" smtClean="0"/>
            <a:t>Mittelschule an der </a:t>
          </a:r>
          <a:r>
            <a:rPr lang="de-DE" sz="2500" dirty="0" smtClean="0"/>
            <a:t>Feldbergstraße (GT/V1V2)</a:t>
          </a:r>
          <a:endParaRPr lang="de-DE" sz="2500" dirty="0"/>
        </a:p>
      </dgm:t>
    </dgm:pt>
    <dgm:pt modelId="{F36A9BF8-61F1-FD4D-8087-D68EBCBC3BCE}" type="parTrans" cxnId="{7053E879-C9B9-3F4B-ACD8-ED43DC221F56}">
      <dgm:prSet/>
      <dgm:spPr/>
      <dgm:t>
        <a:bodyPr/>
        <a:lstStyle/>
        <a:p>
          <a:endParaRPr lang="de-DE"/>
        </a:p>
      </dgm:t>
    </dgm:pt>
    <dgm:pt modelId="{A5F706D9-D1FC-B24F-8E57-F1B9C3F06DF7}" type="sibTrans" cxnId="{7053E879-C9B9-3F4B-ACD8-ED43DC221F56}">
      <dgm:prSet/>
      <dgm:spPr/>
      <dgm:t>
        <a:bodyPr/>
        <a:lstStyle/>
        <a:p>
          <a:endParaRPr lang="de-DE"/>
        </a:p>
      </dgm:t>
    </dgm:pt>
    <dgm:pt modelId="{B8D320F0-856C-2C40-88EE-862F47D41386}">
      <dgm:prSet phldrT="[Text]"/>
      <dgm:spPr/>
      <dgm:t>
        <a:bodyPr/>
        <a:lstStyle/>
        <a:p>
          <a:r>
            <a:rPr lang="de-DE" dirty="0" smtClean="0"/>
            <a:t>Mittelschule an der </a:t>
          </a:r>
          <a:r>
            <a:rPr lang="de-DE" dirty="0" err="1" smtClean="0"/>
            <a:t>Wörthstraße</a:t>
          </a:r>
          <a:endParaRPr lang="de-DE" dirty="0"/>
        </a:p>
      </dgm:t>
    </dgm:pt>
    <dgm:pt modelId="{E3D9AB5F-C7E2-D345-96F7-265C76F9DB95}" type="parTrans" cxnId="{7F84B79D-7F2D-344E-A9FD-9E3EA5E7F14E}">
      <dgm:prSet/>
      <dgm:spPr/>
      <dgm:t>
        <a:bodyPr/>
        <a:lstStyle/>
        <a:p>
          <a:endParaRPr lang="de-DE"/>
        </a:p>
      </dgm:t>
    </dgm:pt>
    <dgm:pt modelId="{07F23977-28F0-D04C-9AED-E7EF871421E7}" type="sibTrans" cxnId="{7F84B79D-7F2D-344E-A9FD-9E3EA5E7F14E}">
      <dgm:prSet/>
      <dgm:spPr/>
      <dgm:t>
        <a:bodyPr/>
        <a:lstStyle/>
        <a:p>
          <a:endParaRPr lang="de-DE"/>
        </a:p>
      </dgm:t>
    </dgm:pt>
    <dgm:pt modelId="{C483324B-CAD8-AE4F-A56A-1D952342B724}">
      <dgm:prSet phldrT="[Text]"/>
      <dgm:spPr/>
      <dgm:t>
        <a:bodyPr/>
        <a:lstStyle/>
        <a:p>
          <a:r>
            <a:rPr lang="de-DE" dirty="0" smtClean="0"/>
            <a:t>Mittelschule am </a:t>
          </a:r>
          <a:r>
            <a:rPr lang="de-DE" dirty="0" err="1" smtClean="0"/>
            <a:t>Echardinger</a:t>
          </a:r>
          <a:r>
            <a:rPr lang="de-DE" dirty="0" smtClean="0"/>
            <a:t> Grünstreifen</a:t>
          </a:r>
          <a:endParaRPr lang="de-DE" dirty="0"/>
        </a:p>
      </dgm:t>
    </dgm:pt>
    <dgm:pt modelId="{553DF080-406B-BF48-8BCF-29B0B4EA8D8A}" type="parTrans" cxnId="{D3296EA4-F138-ED4D-8A53-C2850EB9F007}">
      <dgm:prSet/>
      <dgm:spPr/>
      <dgm:t>
        <a:bodyPr/>
        <a:lstStyle/>
        <a:p>
          <a:endParaRPr lang="de-DE"/>
        </a:p>
      </dgm:t>
    </dgm:pt>
    <dgm:pt modelId="{E53F713C-98A3-C24C-AF4D-77AFEE3427E0}" type="sibTrans" cxnId="{D3296EA4-F138-ED4D-8A53-C2850EB9F007}">
      <dgm:prSet/>
      <dgm:spPr/>
      <dgm:t>
        <a:bodyPr/>
        <a:lstStyle/>
        <a:p>
          <a:endParaRPr lang="de-DE"/>
        </a:p>
      </dgm:t>
    </dgm:pt>
    <dgm:pt modelId="{D463117B-E7A4-4F48-97B8-151CA82A5D07}">
      <dgm:prSet phldrT="[Text]"/>
      <dgm:spPr/>
      <dgm:t>
        <a:bodyPr/>
        <a:lstStyle/>
        <a:p>
          <a:r>
            <a:rPr lang="de-DE" dirty="0" smtClean="0"/>
            <a:t>Mittelschule an der </a:t>
          </a:r>
          <a:r>
            <a:rPr lang="de-DE" dirty="0" err="1" smtClean="0"/>
            <a:t>Stuntzstraße</a:t>
          </a:r>
          <a:endParaRPr lang="de-DE" dirty="0" smtClean="0"/>
        </a:p>
        <a:p>
          <a:r>
            <a:rPr lang="de-DE" dirty="0" smtClean="0"/>
            <a:t>(GT)</a:t>
          </a:r>
          <a:endParaRPr lang="de-DE" dirty="0"/>
        </a:p>
      </dgm:t>
    </dgm:pt>
    <dgm:pt modelId="{14FC6ADB-54C2-FD46-B995-CC45A5CF3D5E}" type="parTrans" cxnId="{2DFE5983-10D1-7A48-A216-D2EE86208C0C}">
      <dgm:prSet/>
      <dgm:spPr/>
      <dgm:t>
        <a:bodyPr/>
        <a:lstStyle/>
        <a:p>
          <a:endParaRPr lang="de-DE"/>
        </a:p>
      </dgm:t>
    </dgm:pt>
    <dgm:pt modelId="{AEF7AFE1-A412-F54E-BFE0-6452BB606781}" type="sibTrans" cxnId="{2DFE5983-10D1-7A48-A216-D2EE86208C0C}">
      <dgm:prSet/>
      <dgm:spPr/>
      <dgm:t>
        <a:bodyPr/>
        <a:lstStyle/>
        <a:p>
          <a:endParaRPr lang="de-DE"/>
        </a:p>
      </dgm:t>
    </dgm:pt>
    <dgm:pt modelId="{E424F439-EBE6-4BB0-A3D7-86A2E1C8EB92}">
      <dgm:prSet phldrT="[Text]"/>
      <dgm:spPr/>
      <dgm:t>
        <a:bodyPr/>
        <a:lstStyle/>
        <a:p>
          <a:r>
            <a:rPr lang="de-DE" dirty="0" smtClean="0"/>
            <a:t>Mittelschule am Inzeller Weg</a:t>
          </a:r>
          <a:endParaRPr lang="de-DE" dirty="0"/>
        </a:p>
      </dgm:t>
    </dgm:pt>
    <dgm:pt modelId="{5216CC48-FF4A-4847-A4EF-7056BB1B1DCA}" type="parTrans" cxnId="{69D2DAD9-210C-4879-9F48-E123732A1A31}">
      <dgm:prSet/>
      <dgm:spPr/>
      <dgm:t>
        <a:bodyPr/>
        <a:lstStyle/>
        <a:p>
          <a:endParaRPr lang="de-DE"/>
        </a:p>
      </dgm:t>
    </dgm:pt>
    <dgm:pt modelId="{4D871C43-BF81-4968-8912-2BD9F81305A0}" type="sibTrans" cxnId="{69D2DAD9-210C-4879-9F48-E123732A1A31}">
      <dgm:prSet/>
      <dgm:spPr/>
      <dgm:t>
        <a:bodyPr/>
        <a:lstStyle/>
        <a:p>
          <a:endParaRPr lang="de-DE"/>
        </a:p>
      </dgm:t>
    </dgm:pt>
    <dgm:pt modelId="{76087222-32FC-6C47-ADFC-36B0CA62163D}" type="pres">
      <dgm:prSet presAssocID="{783E9320-D332-8A42-961E-32671E3A770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8C33285-33DA-EB4F-A60F-CF923F893352}" type="pres">
      <dgm:prSet presAssocID="{F9B9FB03-32F6-B946-B71A-EBD3EBF0D966}" presName="node" presStyleLbl="node1" presStyleIdx="0" presStyleCnt="6" custScaleX="71672" custScaleY="52979" custLinFactNeighborX="-47" custLinFactNeighborY="-352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13720E6-AE0D-0241-BCF3-822C4823915F}" type="pres">
      <dgm:prSet presAssocID="{E49E56DC-9B74-9A41-B9C1-B2040ED8CAD3}" presName="sibTrans" presStyleCnt="0"/>
      <dgm:spPr/>
    </dgm:pt>
    <dgm:pt modelId="{4C7260E1-A6FD-7C48-8101-F45C15B3F012}" type="pres">
      <dgm:prSet presAssocID="{B06E224E-C8BD-FA43-96E8-218F2A65C5FE}" presName="node" presStyleLbl="node1" presStyleIdx="1" presStyleCnt="6" custScaleX="75342" custScaleY="48656" custLinFactNeighborX="-4828" custLinFactNeighborY="-2894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E1171BF-0F66-9444-9C97-D7851BDACB50}" type="pres">
      <dgm:prSet presAssocID="{A5F706D9-D1FC-B24F-8E57-F1B9C3F06DF7}" presName="sibTrans" presStyleCnt="0"/>
      <dgm:spPr/>
    </dgm:pt>
    <dgm:pt modelId="{EA200409-3309-A64C-841A-E00ACE450D51}" type="pres">
      <dgm:prSet presAssocID="{B8D320F0-856C-2C40-88EE-862F47D41386}" presName="node" presStyleLbl="node1" presStyleIdx="2" presStyleCnt="6" custScaleX="62232" custScaleY="51045" custLinFactNeighborX="-10682" custLinFactNeighborY="-257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245357C-4091-7944-B6F2-27F9E12B324C}" type="pres">
      <dgm:prSet presAssocID="{07F23977-28F0-D04C-9AED-E7EF871421E7}" presName="sibTrans" presStyleCnt="0"/>
      <dgm:spPr/>
    </dgm:pt>
    <dgm:pt modelId="{D063EF15-07DF-0546-93DC-775210513FB9}" type="pres">
      <dgm:prSet presAssocID="{C483324B-CAD8-AE4F-A56A-1D952342B724}" presName="node" presStyleLbl="node1" presStyleIdx="3" presStyleCnt="6" custScaleX="67568" custScaleY="64143" custLinFactNeighborX="-1798" custLinFactNeighborY="-3958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427C44-6D6E-6047-8AD5-1E87C82E1C06}" type="pres">
      <dgm:prSet presAssocID="{E53F713C-98A3-C24C-AF4D-77AFEE3427E0}" presName="sibTrans" presStyleCnt="0"/>
      <dgm:spPr/>
    </dgm:pt>
    <dgm:pt modelId="{B4F1B3BD-57F9-EC4E-9FDC-382112AB594A}" type="pres">
      <dgm:prSet presAssocID="{D463117B-E7A4-4F48-97B8-151CA82A5D07}" presName="node" presStyleLbl="node1" presStyleIdx="4" presStyleCnt="6" custScaleX="70788" custScaleY="63022" custLinFactNeighborX="-3137" custLinFactNeighborY="-4041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B5FA875-C373-4C93-A207-891EF366BA4B}" type="pres">
      <dgm:prSet presAssocID="{AEF7AFE1-A412-F54E-BFE0-6452BB606781}" presName="sibTrans" presStyleCnt="0"/>
      <dgm:spPr/>
    </dgm:pt>
    <dgm:pt modelId="{2104A281-FE3C-4CBC-9B4F-F704A7B3F7C5}" type="pres">
      <dgm:prSet presAssocID="{E424F439-EBE6-4BB0-A3D7-86A2E1C8EB92}" presName="node" presStyleLbl="node1" presStyleIdx="5" presStyleCnt="6" custScaleX="64811" custScaleY="63022" custLinFactNeighborX="-4705" custLinFactNeighborY="-4041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DFE5983-10D1-7A48-A216-D2EE86208C0C}" srcId="{783E9320-D332-8A42-961E-32671E3A7707}" destId="{D463117B-E7A4-4F48-97B8-151CA82A5D07}" srcOrd="4" destOrd="0" parTransId="{14FC6ADB-54C2-FD46-B995-CC45A5CF3D5E}" sibTransId="{AEF7AFE1-A412-F54E-BFE0-6452BB606781}"/>
    <dgm:cxn modelId="{7ED474E7-3061-2D42-BE7B-EB1E4B01A48E}" type="presOf" srcId="{F9B9FB03-32F6-B946-B71A-EBD3EBF0D966}" destId="{B8C33285-33DA-EB4F-A60F-CF923F893352}" srcOrd="0" destOrd="0" presId="urn:microsoft.com/office/officeart/2005/8/layout/default#1"/>
    <dgm:cxn modelId="{D3296EA4-F138-ED4D-8A53-C2850EB9F007}" srcId="{783E9320-D332-8A42-961E-32671E3A7707}" destId="{C483324B-CAD8-AE4F-A56A-1D952342B724}" srcOrd="3" destOrd="0" parTransId="{553DF080-406B-BF48-8BCF-29B0B4EA8D8A}" sibTransId="{E53F713C-98A3-C24C-AF4D-77AFEE3427E0}"/>
    <dgm:cxn modelId="{3F3BADF5-8778-5D47-A3DB-E76622F231F3}" type="presOf" srcId="{B8D320F0-856C-2C40-88EE-862F47D41386}" destId="{EA200409-3309-A64C-841A-E00ACE450D51}" srcOrd="0" destOrd="0" presId="urn:microsoft.com/office/officeart/2005/8/layout/default#1"/>
    <dgm:cxn modelId="{14999DB9-B2F1-C24F-9500-C5FFAC4F1AEE}" type="presOf" srcId="{783E9320-D332-8A42-961E-32671E3A7707}" destId="{76087222-32FC-6C47-ADFC-36B0CA62163D}" srcOrd="0" destOrd="0" presId="urn:microsoft.com/office/officeart/2005/8/layout/default#1"/>
    <dgm:cxn modelId="{636AAB82-68EA-E145-8837-4C984A57A1E8}" srcId="{783E9320-D332-8A42-961E-32671E3A7707}" destId="{F9B9FB03-32F6-B946-B71A-EBD3EBF0D966}" srcOrd="0" destOrd="0" parTransId="{0EAB3040-3214-1B4B-BCAF-DB1C51F39602}" sibTransId="{E49E56DC-9B74-9A41-B9C1-B2040ED8CAD3}"/>
    <dgm:cxn modelId="{4E9564AA-C145-4151-BA1E-325D3CA642E4}" type="presOf" srcId="{E424F439-EBE6-4BB0-A3D7-86A2E1C8EB92}" destId="{2104A281-FE3C-4CBC-9B4F-F704A7B3F7C5}" srcOrd="0" destOrd="0" presId="urn:microsoft.com/office/officeart/2005/8/layout/default#1"/>
    <dgm:cxn modelId="{7078C873-BDAD-A64F-A37B-6DEAECE97A08}" type="presOf" srcId="{C483324B-CAD8-AE4F-A56A-1D952342B724}" destId="{D063EF15-07DF-0546-93DC-775210513FB9}" srcOrd="0" destOrd="0" presId="urn:microsoft.com/office/officeart/2005/8/layout/default#1"/>
    <dgm:cxn modelId="{4EEF42DD-D4A9-3D41-BB11-74691E52CCCC}" type="presOf" srcId="{D463117B-E7A4-4F48-97B8-151CA82A5D07}" destId="{B4F1B3BD-57F9-EC4E-9FDC-382112AB594A}" srcOrd="0" destOrd="0" presId="urn:microsoft.com/office/officeart/2005/8/layout/default#1"/>
    <dgm:cxn modelId="{7F84B79D-7F2D-344E-A9FD-9E3EA5E7F14E}" srcId="{783E9320-D332-8A42-961E-32671E3A7707}" destId="{B8D320F0-856C-2C40-88EE-862F47D41386}" srcOrd="2" destOrd="0" parTransId="{E3D9AB5F-C7E2-D345-96F7-265C76F9DB95}" sibTransId="{07F23977-28F0-D04C-9AED-E7EF871421E7}"/>
    <dgm:cxn modelId="{69D2DAD9-210C-4879-9F48-E123732A1A31}" srcId="{783E9320-D332-8A42-961E-32671E3A7707}" destId="{E424F439-EBE6-4BB0-A3D7-86A2E1C8EB92}" srcOrd="5" destOrd="0" parTransId="{5216CC48-FF4A-4847-A4EF-7056BB1B1DCA}" sibTransId="{4D871C43-BF81-4968-8912-2BD9F81305A0}"/>
    <dgm:cxn modelId="{7053E879-C9B9-3F4B-ACD8-ED43DC221F56}" srcId="{783E9320-D332-8A42-961E-32671E3A7707}" destId="{B06E224E-C8BD-FA43-96E8-218F2A65C5FE}" srcOrd="1" destOrd="0" parTransId="{F36A9BF8-61F1-FD4D-8087-D68EBCBC3BCE}" sibTransId="{A5F706D9-D1FC-B24F-8E57-F1B9C3F06DF7}"/>
    <dgm:cxn modelId="{E37CE208-337A-4049-9084-ADB5034CA5BD}" type="presOf" srcId="{B06E224E-C8BD-FA43-96E8-218F2A65C5FE}" destId="{4C7260E1-A6FD-7C48-8101-F45C15B3F012}" srcOrd="0" destOrd="0" presId="urn:microsoft.com/office/officeart/2005/8/layout/default#1"/>
    <dgm:cxn modelId="{5D593D76-0EFE-BF46-8583-87E9D159162C}" type="presParOf" srcId="{76087222-32FC-6C47-ADFC-36B0CA62163D}" destId="{B8C33285-33DA-EB4F-A60F-CF923F893352}" srcOrd="0" destOrd="0" presId="urn:microsoft.com/office/officeart/2005/8/layout/default#1"/>
    <dgm:cxn modelId="{8EC98F71-3F46-1146-B2E1-9D2D1BB65A15}" type="presParOf" srcId="{76087222-32FC-6C47-ADFC-36B0CA62163D}" destId="{513720E6-AE0D-0241-BCF3-822C4823915F}" srcOrd="1" destOrd="0" presId="urn:microsoft.com/office/officeart/2005/8/layout/default#1"/>
    <dgm:cxn modelId="{FB7B5687-11D9-9E48-8CE3-C8B67DD8FAA7}" type="presParOf" srcId="{76087222-32FC-6C47-ADFC-36B0CA62163D}" destId="{4C7260E1-A6FD-7C48-8101-F45C15B3F012}" srcOrd="2" destOrd="0" presId="urn:microsoft.com/office/officeart/2005/8/layout/default#1"/>
    <dgm:cxn modelId="{C6BB21B9-A910-AA43-9015-A094D04A8CE7}" type="presParOf" srcId="{76087222-32FC-6C47-ADFC-36B0CA62163D}" destId="{EE1171BF-0F66-9444-9C97-D7851BDACB50}" srcOrd="3" destOrd="0" presId="urn:microsoft.com/office/officeart/2005/8/layout/default#1"/>
    <dgm:cxn modelId="{13E74E94-D9A3-AE44-AD45-2AB94D4C26E3}" type="presParOf" srcId="{76087222-32FC-6C47-ADFC-36B0CA62163D}" destId="{EA200409-3309-A64C-841A-E00ACE450D51}" srcOrd="4" destOrd="0" presId="urn:microsoft.com/office/officeart/2005/8/layout/default#1"/>
    <dgm:cxn modelId="{6F853C26-B3EB-944A-82E3-46BB301F5EE2}" type="presParOf" srcId="{76087222-32FC-6C47-ADFC-36B0CA62163D}" destId="{3245357C-4091-7944-B6F2-27F9E12B324C}" srcOrd="5" destOrd="0" presId="urn:microsoft.com/office/officeart/2005/8/layout/default#1"/>
    <dgm:cxn modelId="{0F9C4148-CEC4-894B-83D8-4FEBFC768B9A}" type="presParOf" srcId="{76087222-32FC-6C47-ADFC-36B0CA62163D}" destId="{D063EF15-07DF-0546-93DC-775210513FB9}" srcOrd="6" destOrd="0" presId="urn:microsoft.com/office/officeart/2005/8/layout/default#1"/>
    <dgm:cxn modelId="{A1A0B663-1BA1-4743-9E00-C0F4887B25D9}" type="presParOf" srcId="{76087222-32FC-6C47-ADFC-36B0CA62163D}" destId="{D6427C44-6D6E-6047-8AD5-1E87C82E1C06}" srcOrd="7" destOrd="0" presId="urn:microsoft.com/office/officeart/2005/8/layout/default#1"/>
    <dgm:cxn modelId="{39659B39-0F4E-6B4F-B94E-B387332F9861}" type="presParOf" srcId="{76087222-32FC-6C47-ADFC-36B0CA62163D}" destId="{B4F1B3BD-57F9-EC4E-9FDC-382112AB594A}" srcOrd="8" destOrd="0" presId="urn:microsoft.com/office/officeart/2005/8/layout/default#1"/>
    <dgm:cxn modelId="{4F64F8A0-043A-4CB1-98B7-90F9CF3DF716}" type="presParOf" srcId="{76087222-32FC-6C47-ADFC-36B0CA62163D}" destId="{0B5FA875-C373-4C93-A207-891EF366BA4B}" srcOrd="9" destOrd="0" presId="urn:microsoft.com/office/officeart/2005/8/layout/default#1"/>
    <dgm:cxn modelId="{45F20204-F90F-4F40-AB8E-7489A02C5E20}" type="presParOf" srcId="{76087222-32FC-6C47-ADFC-36B0CA62163D}" destId="{2104A281-FE3C-4CBC-9B4F-F704A7B3F7C5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33285-33DA-EB4F-A60F-CF923F893352}">
      <dsp:nvSpPr>
        <dsp:cNvPr id="0" name=""/>
        <dsp:cNvSpPr/>
      </dsp:nvSpPr>
      <dsp:spPr>
        <a:xfrm>
          <a:off x="0" y="82396"/>
          <a:ext cx="2751659" cy="12203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an der </a:t>
          </a:r>
          <a:r>
            <a:rPr lang="de-DE" sz="2500" kern="1200" dirty="0" smtClean="0"/>
            <a:t>Lehrer-Wirth-Straße (GT)</a:t>
          </a:r>
          <a:endParaRPr lang="de-DE" sz="2500" kern="1200" dirty="0"/>
        </a:p>
      </dsp:txBody>
      <dsp:txXfrm>
        <a:off x="0" y="82396"/>
        <a:ext cx="2751659" cy="1220394"/>
      </dsp:txXfrm>
    </dsp:sp>
    <dsp:sp modelId="{4C7260E1-A6FD-7C48-8101-F45C15B3F012}">
      <dsp:nvSpPr>
        <dsp:cNvPr id="0" name=""/>
        <dsp:cNvSpPr/>
      </dsp:nvSpPr>
      <dsp:spPr>
        <a:xfrm>
          <a:off x="2952015" y="278117"/>
          <a:ext cx="2892559" cy="11208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an der </a:t>
          </a:r>
          <a:r>
            <a:rPr lang="de-DE" sz="2500" kern="1200" dirty="0" smtClean="0"/>
            <a:t>Feldbergstraße (GT/V1V2)</a:t>
          </a:r>
          <a:endParaRPr lang="de-DE" sz="2500" kern="1200" dirty="0"/>
        </a:p>
      </dsp:txBody>
      <dsp:txXfrm>
        <a:off x="2952015" y="278117"/>
        <a:ext cx="2892559" cy="1120812"/>
      </dsp:txXfrm>
    </dsp:sp>
    <dsp:sp modelId="{EA200409-3309-A64C-841A-E00ACE450D51}">
      <dsp:nvSpPr>
        <dsp:cNvPr id="0" name=""/>
        <dsp:cNvSpPr/>
      </dsp:nvSpPr>
      <dsp:spPr>
        <a:xfrm>
          <a:off x="6003750" y="325305"/>
          <a:ext cx="2389235" cy="117584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an der </a:t>
          </a:r>
          <a:r>
            <a:rPr lang="de-DE" sz="2500" kern="1200" dirty="0" err="1" smtClean="0"/>
            <a:t>Wörthstraße</a:t>
          </a:r>
          <a:endParaRPr lang="de-DE" sz="2500" kern="1200" dirty="0"/>
        </a:p>
      </dsp:txBody>
      <dsp:txXfrm>
        <a:off x="6003750" y="325305"/>
        <a:ext cx="2389235" cy="1175843"/>
      </dsp:txXfrm>
    </dsp:sp>
    <dsp:sp modelId="{D063EF15-07DF-0546-93DC-775210513FB9}">
      <dsp:nvSpPr>
        <dsp:cNvPr id="0" name=""/>
        <dsp:cNvSpPr/>
      </dsp:nvSpPr>
      <dsp:spPr>
        <a:xfrm>
          <a:off x="49455" y="1587478"/>
          <a:ext cx="2594096" cy="147756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am </a:t>
          </a:r>
          <a:r>
            <a:rPr lang="de-DE" sz="2500" kern="1200" dirty="0" err="1" smtClean="0"/>
            <a:t>Echardinger</a:t>
          </a:r>
          <a:r>
            <a:rPr lang="de-DE" sz="2500" kern="1200" dirty="0" smtClean="0"/>
            <a:t> Grünstreifen</a:t>
          </a:r>
          <a:endParaRPr lang="de-DE" sz="2500" kern="1200" dirty="0"/>
        </a:p>
      </dsp:txBody>
      <dsp:txXfrm>
        <a:off x="49455" y="1587478"/>
        <a:ext cx="2594096" cy="1477561"/>
      </dsp:txXfrm>
    </dsp:sp>
    <dsp:sp modelId="{B4F1B3BD-57F9-EC4E-9FDC-382112AB594A}">
      <dsp:nvSpPr>
        <dsp:cNvPr id="0" name=""/>
        <dsp:cNvSpPr/>
      </dsp:nvSpPr>
      <dsp:spPr>
        <a:xfrm>
          <a:off x="2976068" y="1581385"/>
          <a:ext cx="2717720" cy="14517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an der </a:t>
          </a:r>
          <a:r>
            <a:rPr lang="de-DE" sz="2500" kern="1200" dirty="0" err="1" smtClean="0"/>
            <a:t>Stuntzstraße</a:t>
          </a:r>
          <a:endParaRPr lang="de-DE" sz="2500" kern="1200" dirty="0" smtClean="0"/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(GT)</a:t>
          </a:r>
          <a:endParaRPr lang="de-DE" sz="2500" kern="1200" dirty="0"/>
        </a:p>
      </dsp:txBody>
      <dsp:txXfrm>
        <a:off x="2976068" y="1581385"/>
        <a:ext cx="2717720" cy="1451739"/>
      </dsp:txXfrm>
    </dsp:sp>
    <dsp:sp modelId="{2104A281-FE3C-4CBC-9B4F-F704A7B3F7C5}">
      <dsp:nvSpPr>
        <dsp:cNvPr id="0" name=""/>
        <dsp:cNvSpPr/>
      </dsp:nvSpPr>
      <dsp:spPr>
        <a:xfrm>
          <a:off x="6017513" y="1581385"/>
          <a:ext cx="2488249" cy="14517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 smtClean="0"/>
            <a:t>Mittelschule am Inzeller Weg</a:t>
          </a:r>
          <a:endParaRPr lang="de-DE" sz="2500" kern="1200" dirty="0"/>
        </a:p>
      </dsp:txBody>
      <dsp:txXfrm>
        <a:off x="6017513" y="1581385"/>
        <a:ext cx="2488249" cy="1451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EE925F5-E5E4-0340-B508-2FE940E6BD4B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89B81F-14C6-7540-AB7E-53B18A0CE4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9468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355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D69C9-57A8-2843-8184-0A9DD9C43127}" type="slidenum">
              <a:rPr lang="de-DE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EEC4B-07C1-A84F-8777-321FE2BDD5B2}" type="slidenum">
              <a:rPr lang="de-DE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C858E-14B8-C949-86F0-A9421D132B99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55113-AB86-2A47-A459-1886D79578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85D61-A344-1D47-A5AB-AB0A4855AA7B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2C891-2214-DB49-8761-1BE341BBB9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88F3C-73E8-8C4A-B5FC-17E7C6863427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E37B2-B12A-F244-BE68-116A20BACF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FCB2-C8C6-1241-BEFF-0B2DFD82081A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1F95A-4BD9-2747-A57C-EEFEF8B48A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50CD9-1FE1-AD46-8449-676E2C7D16B6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39C76-44D2-F345-84CE-8DE39DFC830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912AF-31D6-E74D-8E89-E81D13569F1F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B8A8C-B501-A946-9F96-39FDD3B9C4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087A9-4C65-F941-B600-57E2A41E6BC4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C286-7647-094D-82B2-00A606560E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2AF84-5410-FF42-BA93-29416AF37CAF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B3F8C-0DF0-9140-8482-7E32939A724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994E9-7A31-4F49-9945-26F8C0844563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F6C4B-16EB-604C-915C-32D7C4E1B3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738D-E724-634B-B5C6-C18B7C4E213F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2D36-768D-3944-92A2-F0D81260AC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1E9E9-E939-EF49-9224-16362890F6EE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E8683-35F4-414C-86F6-CDF30540857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C88EA5-8496-8F48-A48A-C3E44FAFA53D}" type="datetime1">
              <a:rPr lang="de-DE"/>
              <a:pPr>
                <a:defRPr/>
              </a:pPr>
              <a:t>04.03.2024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D18EFB6-D876-A741-A698-D0E4E7E8D6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zellerweg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zellerweg.de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ctrTitle"/>
          </p:nvPr>
        </p:nvSpPr>
        <p:spPr>
          <a:xfrm>
            <a:off x="685800" y="1484313"/>
            <a:ext cx="7772400" cy="2376487"/>
          </a:xfrm>
        </p:spPr>
        <p:txBody>
          <a:bodyPr/>
          <a:lstStyle/>
          <a:p>
            <a:pPr eaLnBrk="1" hangingPunct="1"/>
            <a:r>
              <a:rPr lang="de-DE" sz="7200" b="1" smtClean="0"/>
              <a:t>Die Mittelschule mit M-Zweig</a:t>
            </a:r>
            <a:endParaRPr lang="de-DE" b="1" smtClean="0"/>
          </a:p>
        </p:txBody>
      </p:sp>
      <p:sp>
        <p:nvSpPr>
          <p:cNvPr id="14339" name="Untertitel 2"/>
          <p:cNvSpPr>
            <a:spLocks noGrp="1"/>
          </p:cNvSpPr>
          <p:nvPr>
            <p:ph type="subTitle" idx="1"/>
          </p:nvPr>
        </p:nvSpPr>
        <p:spPr>
          <a:xfrm>
            <a:off x="1190874" y="3886200"/>
            <a:ext cx="6513512" cy="2566988"/>
          </a:xfrm>
        </p:spPr>
        <p:txBody>
          <a:bodyPr/>
          <a:lstStyle/>
          <a:p>
            <a:pPr eaLnBrk="1" hangingPunct="1"/>
            <a:r>
              <a:rPr lang="de-DE" sz="7700" smtClean="0">
                <a:solidFill>
                  <a:srgbClr val="FF0000"/>
                </a:solidFill>
                <a:latin typeface="Comic Sans MS" charset="0"/>
              </a:rPr>
              <a:t>Herzlich willkommen!</a:t>
            </a:r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AF1C34-AE8F-C14E-A794-6399C9865A24}" type="slidenum">
              <a:rPr lang="de-DE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6627" name="Inhaltsplatzhalter 3" descr="IMG_043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Abschlüsse an der MS</a:t>
            </a:r>
            <a:endParaRPr lang="de-DE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27651" name="Inhaltsplatzhalter 9"/>
          <p:cNvSpPr>
            <a:spLocks noGrp="1"/>
          </p:cNvSpPr>
          <p:nvPr>
            <p:ph idx="1"/>
          </p:nvPr>
        </p:nvSpPr>
        <p:spPr/>
        <p:txBody>
          <a:bodyPr wrap="none"/>
          <a:lstStyle/>
          <a:p>
            <a:pPr eaLnBrk="1" hangingPunct="1">
              <a:buFont typeface="Wingdings" charset="2"/>
              <a:buChar char="Ø"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B46DC-D91D-C846-A853-FCCD4AA5B898}" type="slidenum">
              <a:rPr lang="de-DE"/>
              <a:pPr>
                <a:defRPr/>
              </a:pPr>
              <a:t>11</a:t>
            </a:fld>
            <a:endParaRPr lang="de-DE"/>
          </a:p>
        </p:txBody>
      </p:sp>
      <p:pic>
        <p:nvPicPr>
          <p:cNvPr id="27654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feld 16"/>
          <p:cNvSpPr txBox="1">
            <a:spLocks noChangeArrowheads="1"/>
          </p:cNvSpPr>
          <p:nvPr/>
        </p:nvSpPr>
        <p:spPr bwMode="auto">
          <a:xfrm>
            <a:off x="738188" y="1819275"/>
            <a:ext cx="79486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endParaRPr lang="de-DE" sz="3200">
              <a:solidFill>
                <a:srgbClr val="0000FF"/>
              </a:solidFill>
              <a:latin typeface="Calibri" charset="0"/>
            </a:endParaRPr>
          </a:p>
          <a:p>
            <a:pPr>
              <a:buClr>
                <a:srgbClr val="0000FF"/>
              </a:buClr>
            </a:pPr>
            <a:r>
              <a:rPr lang="de-DE" sz="3200">
                <a:latin typeface="Calibri" charset="0"/>
              </a:rPr>
              <a:t>   </a:t>
            </a:r>
          </a:p>
          <a:p>
            <a:pPr>
              <a:buClr>
                <a:srgbClr val="0000FF"/>
              </a:buClr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</p:txBody>
      </p:sp>
      <p:graphicFrame>
        <p:nvGraphicFramePr>
          <p:cNvPr id="11" name="Tabel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65975"/>
              </p:ext>
            </p:extLst>
          </p:nvPr>
        </p:nvGraphicFramePr>
        <p:xfrm>
          <a:off x="457200" y="1819275"/>
          <a:ext cx="8229600" cy="3200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909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Abschluss</a:t>
                      </a:r>
                      <a:r>
                        <a:rPr lang="de-DE" sz="2400" baseline="0" dirty="0" smtClean="0"/>
                        <a:t> an der MS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0" dirty="0" smtClean="0"/>
                        <a:t>Erreichen</a:t>
                      </a:r>
                      <a:r>
                        <a:rPr lang="de-DE" sz="2400" b="0" baseline="0" dirty="0" smtClean="0"/>
                        <a:t> des Jahrgangszieles 9 mit nicht schlechter als 4,0</a:t>
                      </a:r>
                      <a:endParaRPr lang="de-DE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09">
                <a:tc>
                  <a:txBody>
                    <a:bodyPr/>
                    <a:lstStyle/>
                    <a:p>
                      <a:r>
                        <a:rPr lang="de-DE" sz="2400" b="1" dirty="0" smtClean="0"/>
                        <a:t>QA </a:t>
                      </a:r>
                    </a:p>
                    <a:p>
                      <a:r>
                        <a:rPr lang="de-DE" sz="2400" b="1" dirty="0" smtClean="0"/>
                        <a:t>R9</a:t>
                      </a:r>
                      <a:r>
                        <a:rPr lang="de-DE" sz="2400" b="1" baseline="0" dirty="0" smtClean="0"/>
                        <a:t> und M9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Bestehen</a:t>
                      </a:r>
                      <a:r>
                        <a:rPr lang="de-DE" sz="2400" baseline="0" dirty="0" smtClean="0"/>
                        <a:t> des Qualifizierenden Abschlusses mit nicht schlechter als 3,0 in den gewählten Prüfungsfächern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909">
                <a:tc>
                  <a:txBody>
                    <a:bodyPr/>
                    <a:lstStyle/>
                    <a:p>
                      <a:r>
                        <a:rPr lang="de-DE" sz="2400" b="1" dirty="0" smtClean="0"/>
                        <a:t>MSA</a:t>
                      </a:r>
                      <a:endParaRPr 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Mittlerer Schulabschluss</a:t>
                      </a:r>
                      <a:r>
                        <a:rPr lang="de-DE" sz="2400" baseline="0" dirty="0" smtClean="0"/>
                        <a:t> in der M10 </a:t>
                      </a:r>
                    </a:p>
                    <a:p>
                      <a:r>
                        <a:rPr lang="de-DE" sz="2400" baseline="0" dirty="0" smtClean="0"/>
                        <a:t>Erteilt mit einem Notenschnitt von 4,0 und besser</a:t>
                      </a:r>
                      <a:endParaRPr lang="de-D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Der QA in der R9 bzw M9</a:t>
            </a:r>
            <a:br>
              <a:rPr lang="de-DE" sz="2800" smtClean="0">
                <a:solidFill>
                  <a:srgbClr val="FF0000"/>
                </a:solidFill>
              </a:rPr>
            </a:br>
            <a:endParaRPr lang="de-DE" sz="2800" smtClean="0">
              <a:solidFill>
                <a:srgbClr val="FF0000"/>
              </a:solidFill>
            </a:endParaRPr>
          </a:p>
        </p:txBody>
      </p:sp>
      <p:sp>
        <p:nvSpPr>
          <p:cNvPr id="28675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5D606BB7-5173-6640-AB24-F4B1D868834B}" type="slidenum">
              <a:rPr lang="de-DE"/>
              <a:pPr>
                <a:buFont typeface="Wingdings" charset="2"/>
                <a:buChar char="ü"/>
                <a:defRPr/>
              </a:pPr>
              <a:t>12</a:t>
            </a:fld>
            <a:endParaRPr lang="de-DE"/>
          </a:p>
        </p:txBody>
      </p:sp>
      <p:sp>
        <p:nvSpPr>
          <p:cNvPr id="28679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28680" name="Textfeld 9"/>
          <p:cNvSpPr txBox="1">
            <a:spLocks noChangeArrowheads="1"/>
          </p:cNvSpPr>
          <p:nvPr/>
        </p:nvSpPr>
        <p:spPr bwMode="auto">
          <a:xfrm>
            <a:off x="1315827" y="921874"/>
            <a:ext cx="6494673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alibri" charset="0"/>
                <a:ea typeface="Futura" charset="0"/>
                <a:cs typeface="Futura" charset="0"/>
              </a:rPr>
              <a:t>Prüfungsfächer</a:t>
            </a:r>
            <a:r>
              <a:rPr lang="en-US" sz="2400" dirty="0">
                <a:solidFill>
                  <a:srgbClr val="FF0000"/>
                </a:solidFill>
                <a:latin typeface="Calibri" charset="0"/>
                <a:ea typeface="Futura" charset="0"/>
                <a:cs typeface="Futura" charset="0"/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Deutsch,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Mathematik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, DAZ</a:t>
            </a:r>
            <a:endParaRPr lang="en-US" sz="24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Projektprüfung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(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WiB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+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berufsorientierendes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Fach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),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wobei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die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Projektprüfung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ersetzt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werden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kann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durch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zwei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Fächer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aus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:</a:t>
            </a:r>
            <a:endParaRPr lang="en-US" sz="24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Englisch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NT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GPG</a:t>
            </a:r>
            <a:endParaRPr lang="en-US" sz="24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in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Fach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aus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Religion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Ethik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Musik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Sport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Kunst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Informatik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,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Informatik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digitales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Gestalten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Buchführung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WTG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soweit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angeboten</a:t>
            </a:r>
            <a:r>
              <a:rPr lang="en-US" sz="24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in </a:t>
            </a:r>
            <a:r>
              <a:rPr lang="en-US" sz="24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Schule</a:t>
            </a:r>
            <a:endParaRPr lang="en-US" sz="24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Erworben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ist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der QA,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wenn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die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Gesamtleistung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in den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Prüfungsfächern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nicht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unter</a:t>
            </a:r>
            <a:r>
              <a:rPr lang="en-US" sz="2400" dirty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smtClean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3,09 </a:t>
            </a:r>
            <a:r>
              <a:rPr lang="en-US" sz="2400" dirty="0" err="1" smtClean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liegt</a:t>
            </a:r>
            <a:r>
              <a:rPr lang="en-US" sz="2400" dirty="0" smtClean="0">
                <a:solidFill>
                  <a:srgbClr val="D90B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endParaRPr lang="en-US" sz="2400" dirty="0">
              <a:solidFill>
                <a:srgbClr val="D90B00"/>
              </a:solidFill>
              <a:latin typeface="Calibri" charset="0"/>
              <a:ea typeface="Futura" charset="0"/>
              <a:cs typeface="Futura" charset="0"/>
            </a:endParaRPr>
          </a:p>
          <a:p>
            <a:endParaRPr lang="en-US" sz="32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endParaRPr lang="en-US" sz="3200" dirty="0">
              <a:solidFill>
                <a:srgbClr val="0000FF"/>
              </a:solidFill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738188" y="676275"/>
            <a:ext cx="6019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Was bringt der M-Zug den Schülerinnen und Schülern?</a:t>
            </a:r>
            <a:endParaRPr lang="de-DE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29699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DA996-5984-D148-A678-F6474E1AD8C5}" type="slidenum">
              <a:rPr lang="de-DE"/>
              <a:pPr>
                <a:defRPr/>
              </a:pPr>
              <a:t>13</a:t>
            </a:fld>
            <a:endParaRPr lang="de-DE"/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feld 16"/>
          <p:cNvSpPr txBox="1">
            <a:spLocks noChangeArrowheads="1"/>
          </p:cNvSpPr>
          <p:nvPr/>
        </p:nvSpPr>
        <p:spPr bwMode="auto">
          <a:xfrm>
            <a:off x="330413" y="1704717"/>
            <a:ext cx="851391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de-DE" sz="3200" dirty="0">
                <a:latin typeface="Calibri" charset="0"/>
              </a:rPr>
              <a:t> </a:t>
            </a:r>
            <a:r>
              <a:rPr lang="de-DE" sz="3200" dirty="0" smtClean="0">
                <a:latin typeface="Calibri" charset="0"/>
              </a:rPr>
              <a:t>gleichwertige Mittlere Reife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de-DE" sz="32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3200" b="1" dirty="0" smtClean="0">
                <a:solidFill>
                  <a:srgbClr val="FF0000"/>
                </a:solidFill>
                <a:latin typeface="Calibri" charset="0"/>
              </a:rPr>
              <a:t>Klassenlehrer*</a:t>
            </a:r>
            <a:r>
              <a:rPr lang="de-DE" sz="3200" b="1" dirty="0" err="1" smtClean="0">
                <a:solidFill>
                  <a:srgbClr val="FF0000"/>
                </a:solidFill>
                <a:latin typeface="Calibri" charset="0"/>
              </a:rPr>
              <a:t>innenprinzip</a:t>
            </a:r>
            <a:endParaRPr lang="de-DE" sz="3200" b="1" dirty="0" smtClean="0">
              <a:solidFill>
                <a:srgbClr val="FF0000"/>
              </a:solidFill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de-DE" sz="3200" dirty="0" smtClean="0">
                <a:latin typeface="Calibri" charset="0"/>
              </a:rPr>
              <a:t> eine </a:t>
            </a:r>
            <a:r>
              <a:rPr lang="de-DE" sz="3200" dirty="0">
                <a:latin typeface="Calibri" charset="0"/>
              </a:rPr>
              <a:t>intensive Vorbereitung auf</a:t>
            </a:r>
          </a:p>
          <a:p>
            <a:pPr>
              <a:buClr>
                <a:srgbClr val="0000FF"/>
              </a:buClr>
            </a:pPr>
            <a:r>
              <a:rPr lang="de-DE" sz="3200" dirty="0">
                <a:latin typeface="Calibri" charset="0"/>
              </a:rPr>
              <a:t>   das Wirtschafts- und Arbeitsleben:   	Berufsorientierung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r>
              <a:rPr lang="de-DE" sz="3200" dirty="0" smtClean="0">
                <a:latin typeface="Calibri" charset="0"/>
              </a:rPr>
              <a:t> </a:t>
            </a:r>
            <a:r>
              <a:rPr lang="de-DE" sz="3200" dirty="0">
                <a:latin typeface="Calibri" charset="0"/>
              </a:rPr>
              <a:t>Handlungs- und projektorientierte</a:t>
            </a:r>
          </a:p>
          <a:p>
            <a:pPr>
              <a:buClr>
                <a:srgbClr val="0000FF"/>
              </a:buClr>
            </a:pPr>
            <a:r>
              <a:rPr lang="de-DE" sz="3200" dirty="0">
                <a:latin typeface="Calibri" charset="0"/>
              </a:rPr>
              <a:t>  </a:t>
            </a:r>
            <a:r>
              <a:rPr lang="de-DE" sz="32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sz="3200" b="1" dirty="0">
                <a:solidFill>
                  <a:srgbClr val="FF0000"/>
                </a:solidFill>
                <a:latin typeface="Calibri" charset="0"/>
              </a:rPr>
              <a:t>Unterrichtsformen</a:t>
            </a: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 dirty="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 dirty="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 dirty="0">
              <a:latin typeface="Calibri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3600" smtClean="0">
                <a:solidFill>
                  <a:srgbClr val="FF0000"/>
                </a:solidFill>
              </a:rPr>
              <a:t> Erhöhtes Anforderungsniveau</a:t>
            </a:r>
          </a:p>
        </p:txBody>
      </p:sp>
      <p:sp>
        <p:nvSpPr>
          <p:cNvPr id="31747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107A49BD-D61C-FD47-B479-FCBF75AAB1F1}" type="slidenum">
              <a:rPr lang="de-DE"/>
              <a:pPr>
                <a:buFont typeface="Wingdings" charset="2"/>
                <a:buChar char="ü"/>
                <a:defRPr/>
              </a:pPr>
              <a:t>14</a:t>
            </a:fld>
            <a:endParaRPr lang="de-DE"/>
          </a:p>
        </p:txBody>
      </p:sp>
      <p:sp>
        <p:nvSpPr>
          <p:cNvPr id="31751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10" name="Prozess 9"/>
          <p:cNvSpPr/>
          <p:nvPr/>
        </p:nvSpPr>
        <p:spPr>
          <a:xfrm>
            <a:off x="644525" y="1417638"/>
            <a:ext cx="2479675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EAN bei den HA</a:t>
            </a:r>
          </a:p>
        </p:txBody>
      </p:sp>
      <p:sp>
        <p:nvSpPr>
          <p:cNvPr id="12" name="Prozess 11"/>
          <p:cNvSpPr/>
          <p:nvPr/>
        </p:nvSpPr>
        <p:spPr>
          <a:xfrm>
            <a:off x="3700463" y="1417638"/>
            <a:ext cx="2319337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Weniger Fehlertoleranz</a:t>
            </a:r>
          </a:p>
        </p:txBody>
      </p:sp>
      <p:sp>
        <p:nvSpPr>
          <p:cNvPr id="13" name="Prozess 12"/>
          <p:cNvSpPr/>
          <p:nvPr/>
        </p:nvSpPr>
        <p:spPr>
          <a:xfrm>
            <a:off x="6477000" y="1417638"/>
            <a:ext cx="2209800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rgbClr val="000090"/>
                </a:solidFill>
              </a:rPr>
              <a:t>Höherer Grad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rgbClr val="000090"/>
                </a:solidFill>
              </a:rPr>
              <a:t>an Selbst-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 err="1">
                <a:solidFill>
                  <a:srgbClr val="000090"/>
                </a:solidFill>
              </a:rPr>
              <a:t>ständigkeit</a:t>
            </a:r>
            <a:endParaRPr lang="de-DE" sz="2400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15" name="Prozess 14"/>
          <p:cNvSpPr/>
          <p:nvPr/>
        </p:nvSpPr>
        <p:spPr>
          <a:xfrm>
            <a:off x="644525" y="2859088"/>
            <a:ext cx="2479675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Ausweitung des Lernstoffes</a:t>
            </a:r>
          </a:p>
        </p:txBody>
      </p:sp>
      <p:sp>
        <p:nvSpPr>
          <p:cNvPr id="16" name="Prozess 15"/>
          <p:cNvSpPr/>
          <p:nvPr/>
        </p:nvSpPr>
        <p:spPr>
          <a:xfrm>
            <a:off x="3700463" y="2859088"/>
            <a:ext cx="2481262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Höheres Arbeitstempo</a:t>
            </a:r>
          </a:p>
        </p:txBody>
      </p:sp>
      <p:sp>
        <p:nvSpPr>
          <p:cNvPr id="17" name="Prozess 16"/>
          <p:cNvSpPr/>
          <p:nvPr/>
        </p:nvSpPr>
        <p:spPr>
          <a:xfrm>
            <a:off x="6477000" y="2859088"/>
            <a:ext cx="2479675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Zielgerichtete Arbeitshaltung</a:t>
            </a:r>
          </a:p>
        </p:txBody>
      </p:sp>
      <p:sp>
        <p:nvSpPr>
          <p:cNvPr id="18" name="Prozess 17"/>
          <p:cNvSpPr/>
          <p:nvPr/>
        </p:nvSpPr>
        <p:spPr>
          <a:xfrm>
            <a:off x="6477000" y="4475163"/>
            <a:ext cx="2479675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Soft </a:t>
            </a:r>
            <a:r>
              <a:rPr lang="de-DE" sz="2800" dirty="0" err="1">
                <a:solidFill>
                  <a:srgbClr val="000090"/>
                </a:solidFill>
              </a:rPr>
              <a:t>skills</a:t>
            </a:r>
            <a:endParaRPr lang="de-DE" sz="2800" dirty="0">
              <a:solidFill>
                <a:srgbClr val="000090"/>
              </a:solidFill>
            </a:endParaRPr>
          </a:p>
        </p:txBody>
      </p:sp>
      <p:sp>
        <p:nvSpPr>
          <p:cNvPr id="19" name="Prozess 18"/>
          <p:cNvSpPr/>
          <p:nvPr/>
        </p:nvSpPr>
        <p:spPr>
          <a:xfrm>
            <a:off x="3700463" y="4475163"/>
            <a:ext cx="2481262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dirty="0">
                <a:solidFill>
                  <a:srgbClr val="000090"/>
                </a:solidFill>
              </a:rPr>
              <a:t>Höherer Grad der Beherrschung</a:t>
            </a:r>
          </a:p>
        </p:txBody>
      </p:sp>
      <p:sp>
        <p:nvSpPr>
          <p:cNvPr id="20" name="Prozess 19"/>
          <p:cNvSpPr/>
          <p:nvPr/>
        </p:nvSpPr>
        <p:spPr>
          <a:xfrm>
            <a:off x="644525" y="4475163"/>
            <a:ext cx="2479675" cy="1014412"/>
          </a:xfrm>
          <a:prstGeom prst="flowChart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Schwierigere Aufgaben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Die Anforderungen in den Kernfächern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 rtlCol="0">
            <a:normAutofit/>
          </a:bodyPr>
          <a:lstStyle/>
          <a:p>
            <a:pPr marL="22860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Futura" charset="0"/>
                <a:cs typeface="Futura" charset="0"/>
              </a:rPr>
              <a:t>Deutsch:</a:t>
            </a:r>
          </a:p>
          <a:p>
            <a:pPr marL="2286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dirty="0" err="1" smtClean="0">
                <a:ea typeface="Futura" charset="0"/>
                <a:cs typeface="Futura" charset="0"/>
              </a:rPr>
              <a:t>Interesse</a:t>
            </a:r>
            <a:r>
              <a:rPr lang="en-US" dirty="0" smtClean="0">
                <a:ea typeface="Futura" charset="0"/>
                <a:cs typeface="Futura" charset="0"/>
              </a:rPr>
              <a:t> an </a:t>
            </a:r>
            <a:r>
              <a:rPr lang="en-US" dirty="0" err="1" smtClean="0">
                <a:ea typeface="Futura" charset="0"/>
                <a:cs typeface="Futura" charset="0"/>
              </a:rPr>
              <a:t>Rechtschreibung</a:t>
            </a:r>
            <a:endParaRPr lang="en-US" dirty="0" smtClean="0">
              <a:ea typeface="Futura" charset="0"/>
              <a:cs typeface="Futura" charset="0"/>
            </a:endParaRPr>
          </a:p>
          <a:p>
            <a:pPr marL="2286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dirty="0" err="1" smtClean="0">
                <a:ea typeface="Futura" charset="0"/>
                <a:cs typeface="Futura" charset="0"/>
              </a:rPr>
              <a:t>Interesse</a:t>
            </a:r>
            <a:r>
              <a:rPr lang="en-US" dirty="0" smtClean="0">
                <a:ea typeface="Futura" charset="0"/>
                <a:cs typeface="Futura" charset="0"/>
              </a:rPr>
              <a:t> an </a:t>
            </a:r>
            <a:r>
              <a:rPr lang="en-US" dirty="0" err="1" smtClean="0">
                <a:ea typeface="Futura" charset="0"/>
                <a:cs typeface="Futura" charset="0"/>
              </a:rPr>
              <a:t>allgemeinbildenden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Themen</a:t>
            </a:r>
            <a:endParaRPr lang="en-US" dirty="0" smtClean="0">
              <a:ea typeface="Futura" charset="0"/>
              <a:cs typeface="Futura" charset="0"/>
            </a:endParaRPr>
          </a:p>
          <a:p>
            <a:pPr marL="228600"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r>
              <a:rPr lang="en-US" dirty="0" err="1" smtClean="0">
                <a:ea typeface="Futura" charset="0"/>
                <a:cs typeface="Futura" charset="0"/>
              </a:rPr>
              <a:t>Fähigkeit</a:t>
            </a:r>
            <a:r>
              <a:rPr lang="en-US" dirty="0" smtClean="0">
                <a:ea typeface="Futura" charset="0"/>
                <a:cs typeface="Futura" charset="0"/>
              </a:rPr>
              <a:t>, </a:t>
            </a:r>
            <a:r>
              <a:rPr lang="en-US" dirty="0" err="1" smtClean="0">
                <a:ea typeface="Futura" charset="0"/>
                <a:cs typeface="Futura" charset="0"/>
              </a:rPr>
              <a:t>sich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mit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einem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Thema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schriftlich</a:t>
            </a:r>
            <a:r>
              <a:rPr lang="en-US" dirty="0" smtClean="0"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ea typeface="Futura" charset="0"/>
                <a:cs typeface="Futura" charset="0"/>
              </a:rPr>
              <a:t>auseinanderzusetzen</a:t>
            </a:r>
            <a:r>
              <a:rPr lang="en-US" dirty="0" smtClean="0">
                <a:ea typeface="Futura" charset="0"/>
                <a:cs typeface="Futura" charset="0"/>
              </a:rPr>
              <a:t> ( </a:t>
            </a:r>
            <a:r>
              <a:rPr lang="en-US" dirty="0" err="1" smtClean="0">
                <a:ea typeface="Futura" charset="0"/>
                <a:cs typeface="Futura" charset="0"/>
              </a:rPr>
              <a:t>Erörterung</a:t>
            </a:r>
            <a:r>
              <a:rPr lang="en-US" dirty="0" smtClean="0">
                <a:ea typeface="Futura" charset="0"/>
                <a:cs typeface="Futura" charset="0"/>
              </a:rPr>
              <a:t>)</a:t>
            </a:r>
          </a:p>
          <a:p>
            <a:pPr eaLnBrk="1" fontAlgn="auto" hangingPunct="1">
              <a:spcAft>
                <a:spcPts val="0"/>
              </a:spcAft>
              <a:buFont typeface="Wingdings" charset="2"/>
              <a:buChar char="ü"/>
              <a:defRPr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fontAlgn="auto" hangingPunct="1">
              <a:spcAft>
                <a:spcPts val="0"/>
              </a:spcAft>
              <a:buFont typeface="Wingdings" charset="2"/>
              <a:buChar char="Ø"/>
              <a:defRPr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4FB525FC-2EDC-C34D-8BC6-2CB94270556B}" type="slidenum">
              <a:rPr lang="de-DE"/>
              <a:pPr>
                <a:buFont typeface="Wingdings" charset="2"/>
                <a:buChar char="ü"/>
                <a:defRPr/>
              </a:pPr>
              <a:t>15</a:t>
            </a:fld>
            <a:endParaRPr lang="de-DE"/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Die Anforderungen in den Kernfächern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6ADD08AB-3554-C643-B070-588CBF0859D4}" type="slidenum">
              <a:rPr lang="de-DE"/>
              <a:pPr>
                <a:buFont typeface="Wingdings" charset="2"/>
                <a:buChar char="ü"/>
                <a:defRPr/>
              </a:pPr>
              <a:t>16</a:t>
            </a:fld>
            <a:endParaRPr lang="de-DE"/>
          </a:p>
        </p:txBody>
      </p:sp>
      <p:sp>
        <p:nvSpPr>
          <p:cNvPr id="33799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33800" name="Textfeld 9"/>
          <p:cNvSpPr txBox="1">
            <a:spLocks noChangeArrowheads="1"/>
          </p:cNvSpPr>
          <p:nvPr/>
        </p:nvSpPr>
        <p:spPr bwMode="auto">
          <a:xfrm>
            <a:off x="198438" y="1417638"/>
            <a:ext cx="98488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/>
            <a:r>
              <a:rPr lang="en-US" sz="3200">
                <a:solidFill>
                  <a:srgbClr val="0000FF"/>
                </a:solidFill>
                <a:latin typeface="Calibri" charset="0"/>
                <a:ea typeface="Futura" charset="0"/>
                <a:cs typeface="Futura" charset="0"/>
              </a:rPr>
              <a:t>Englisch: </a:t>
            </a:r>
          </a:p>
          <a:p>
            <a:pPr marL="228600">
              <a:buFont typeface="Wingdings" charset="2"/>
              <a:buChar char="ü"/>
            </a:pPr>
            <a:r>
              <a:rPr lang="en-US" sz="3200">
                <a:latin typeface="Calibri" charset="0"/>
                <a:ea typeface="Futura" charset="0"/>
                <a:cs typeface="Futura" charset="0"/>
              </a:rPr>
              <a:t>Höheres Maß an Textverständnis</a:t>
            </a:r>
          </a:p>
          <a:p>
            <a:pPr marL="228600">
              <a:buFont typeface="Wingdings" charset="2"/>
              <a:buChar char="ü"/>
            </a:pPr>
            <a:r>
              <a:rPr lang="en-US" sz="3200">
                <a:latin typeface="Calibri" charset="0"/>
                <a:ea typeface="Futura" charset="0"/>
                <a:cs typeface="Futura" charset="0"/>
              </a:rPr>
              <a:t>Fähigkeit im Übersetzen von längeren Textstellen</a:t>
            </a:r>
          </a:p>
          <a:p>
            <a:pPr marL="228600">
              <a:buFont typeface="Wingdings" charset="2"/>
              <a:buChar char="ü"/>
            </a:pPr>
            <a:r>
              <a:rPr lang="en-US" sz="3200">
                <a:latin typeface="Calibri" charset="0"/>
                <a:ea typeface="Futura" charset="0"/>
                <a:cs typeface="Futura" charset="0"/>
              </a:rPr>
              <a:t>Bereitschaft zeigen, zusätzliche Vokabeln zu </a:t>
            </a:r>
          </a:p>
          <a:p>
            <a:pPr marL="228600"/>
            <a:r>
              <a:rPr lang="en-US" sz="3200">
                <a:latin typeface="Calibri" charset="0"/>
                <a:ea typeface="Futura" charset="0"/>
                <a:cs typeface="Futura" charset="0"/>
              </a:rPr>
              <a:t>    lernen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/>
          <a:lstStyle/>
          <a:p>
            <a:pPr eaLnBrk="1" hangingPunct="1"/>
            <a:r>
              <a:rPr lang="de-DE" sz="3600" smtClean="0">
                <a:solidFill>
                  <a:srgbClr val="FF0000"/>
                </a:solidFill>
              </a:rPr>
              <a:t>Durchlässigkeit </a:t>
            </a:r>
          </a:p>
        </p:txBody>
      </p:sp>
      <p:sp>
        <p:nvSpPr>
          <p:cNvPr id="34819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9BBADE-C050-0441-9764-6CB2F6B0591D}" type="slidenum">
              <a:rPr lang="de-DE"/>
              <a:pPr>
                <a:defRPr/>
              </a:pPr>
              <a:t>17</a:t>
            </a:fld>
            <a:endParaRPr lang="de-DE"/>
          </a:p>
        </p:txBody>
      </p:sp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Textfeld 16"/>
          <p:cNvSpPr txBox="1">
            <a:spLocks noChangeArrowheads="1"/>
          </p:cNvSpPr>
          <p:nvPr/>
        </p:nvSpPr>
        <p:spPr bwMode="auto">
          <a:xfrm>
            <a:off x="4070350" y="1819275"/>
            <a:ext cx="38989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</p:txBody>
      </p:sp>
      <p:sp>
        <p:nvSpPr>
          <p:cNvPr id="34825" name="Textfeld 14"/>
          <p:cNvSpPr txBox="1">
            <a:spLocks noChangeArrowheads="1"/>
          </p:cNvSpPr>
          <p:nvPr/>
        </p:nvSpPr>
        <p:spPr bwMode="auto">
          <a:xfrm>
            <a:off x="457200" y="1600200"/>
            <a:ext cx="3216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de-DE" sz="2400" b="1">
              <a:solidFill>
                <a:srgbClr val="FF0000"/>
              </a:solidFill>
              <a:latin typeface="Calibri" charset="0"/>
            </a:endParaRPr>
          </a:p>
          <a:p>
            <a:endParaRPr lang="de-DE">
              <a:latin typeface="Calibri" charset="0"/>
            </a:endParaRPr>
          </a:p>
        </p:txBody>
      </p:sp>
      <p:pic>
        <p:nvPicPr>
          <p:cNvPr id="34826" name="Bild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8188" y="1600200"/>
            <a:ext cx="2935287" cy="401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Bild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4356100"/>
            <a:ext cx="101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Bild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3600450"/>
            <a:ext cx="101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Bild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30375" y="3067050"/>
            <a:ext cx="101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0" name="Textfeld 22"/>
          <p:cNvSpPr txBox="1">
            <a:spLocks noChangeArrowheads="1"/>
          </p:cNvSpPr>
          <p:nvPr/>
        </p:nvSpPr>
        <p:spPr bwMode="auto">
          <a:xfrm>
            <a:off x="4326111" y="1417638"/>
            <a:ext cx="436068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  <a:latin typeface="Calibri" charset="0"/>
              </a:rPr>
              <a:t>Wechsel</a:t>
            </a:r>
            <a:r>
              <a:rPr lang="de-DE" sz="2800" dirty="0">
                <a:solidFill>
                  <a:srgbClr val="FF0000"/>
                </a:solidFill>
                <a:latin typeface="Calibri" charset="0"/>
              </a:rPr>
              <a:t> in</a:t>
            </a:r>
            <a:r>
              <a:rPr lang="de-DE" sz="2800" dirty="0">
                <a:solidFill>
                  <a:srgbClr val="0000FF"/>
                </a:solidFill>
                <a:latin typeface="Calibri" charset="0"/>
              </a:rPr>
              <a:t> den M-Zweig immer zu Jahresbeginn möglich</a:t>
            </a:r>
          </a:p>
          <a:p>
            <a:endParaRPr lang="de-DE" sz="2800" dirty="0">
              <a:solidFill>
                <a:srgbClr val="0000FF"/>
              </a:solidFill>
              <a:latin typeface="Calibri" charset="0"/>
            </a:endParaRPr>
          </a:p>
          <a:p>
            <a:r>
              <a:rPr lang="de-DE" sz="2800" dirty="0">
                <a:solidFill>
                  <a:srgbClr val="0000FF"/>
                </a:solidFill>
                <a:latin typeface="Calibri" charset="0"/>
              </a:rPr>
              <a:t>Auf Antrag kann ein Schüler jederzeit </a:t>
            </a:r>
            <a:r>
              <a:rPr lang="de-DE" sz="2800" dirty="0">
                <a:solidFill>
                  <a:srgbClr val="FF0000"/>
                </a:solidFill>
                <a:latin typeface="Calibri" charset="0"/>
              </a:rPr>
              <a:t>aus</a:t>
            </a:r>
            <a:r>
              <a:rPr lang="de-DE" sz="2800" dirty="0">
                <a:solidFill>
                  <a:srgbClr val="0000FF"/>
                </a:solidFill>
                <a:latin typeface="Calibri" charset="0"/>
              </a:rPr>
              <a:t> dem M-Zweig in den </a:t>
            </a:r>
            <a:r>
              <a:rPr lang="de-DE" sz="2800" dirty="0" smtClean="0">
                <a:solidFill>
                  <a:srgbClr val="0000FF"/>
                </a:solidFill>
                <a:latin typeface="Calibri" charset="0"/>
              </a:rPr>
              <a:t>Regelbereich.</a:t>
            </a:r>
            <a:endParaRPr lang="de-DE" sz="2800" dirty="0">
              <a:solidFill>
                <a:srgbClr val="0000FF"/>
              </a:solidFill>
              <a:latin typeface="Calibri" charset="0"/>
            </a:endParaRPr>
          </a:p>
          <a:p>
            <a:r>
              <a:rPr lang="de-DE" sz="2800" dirty="0">
                <a:solidFill>
                  <a:srgbClr val="0000FF"/>
                </a:solidFill>
                <a:latin typeface="Calibri" charset="0"/>
              </a:rPr>
              <a:t>Aufsteigen im Regelbereich auch bei Nichtbestehen des M-Bereiches am Jahresende möglich</a:t>
            </a:r>
          </a:p>
          <a:p>
            <a:endParaRPr lang="de-DE" sz="2400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25" name="Gerade Verbindung mit Pfeil 24"/>
          <p:cNvCxnSpPr/>
          <p:nvPr/>
        </p:nvCxnSpPr>
        <p:spPr>
          <a:xfrm rot="10800000">
            <a:off x="1730375" y="4011613"/>
            <a:ext cx="1016000" cy="344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/>
        </p:nvCxnSpPr>
        <p:spPr>
          <a:xfrm rot="10800000">
            <a:off x="1730375" y="3414713"/>
            <a:ext cx="1016000" cy="425450"/>
          </a:xfrm>
          <a:prstGeom prst="line">
            <a:avLst/>
          </a:prstGeom>
          <a:ln>
            <a:solidFill>
              <a:srgbClr val="FF0000"/>
            </a:solidFill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16200000" flipV="1">
            <a:off x="547688" y="2533650"/>
            <a:ext cx="10668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 rot="16200000" flipV="1">
            <a:off x="1901825" y="2193925"/>
            <a:ext cx="1381125" cy="1063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 rot="10800000">
            <a:off x="1441450" y="4651375"/>
            <a:ext cx="1012825" cy="60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/>
          <a:lstStyle/>
          <a:p>
            <a:pPr eaLnBrk="1" hangingPunct="1"/>
            <a:r>
              <a:rPr lang="de-DE" sz="3600" smtClean="0">
                <a:solidFill>
                  <a:srgbClr val="FF0000"/>
                </a:solidFill>
              </a:rPr>
              <a:t>Die Schullaufbahn nach der </a:t>
            </a:r>
            <a:br>
              <a:rPr lang="de-DE" sz="3600" smtClean="0">
                <a:solidFill>
                  <a:srgbClr val="FF0000"/>
                </a:solidFill>
              </a:rPr>
            </a:br>
            <a:r>
              <a:rPr lang="de-DE" sz="3600" smtClean="0">
                <a:solidFill>
                  <a:srgbClr val="FF0000"/>
                </a:solidFill>
              </a:rPr>
              <a:t>6. Klasse</a:t>
            </a:r>
            <a:br>
              <a:rPr lang="de-DE" sz="3600" smtClean="0">
                <a:solidFill>
                  <a:srgbClr val="FF0000"/>
                </a:solidFill>
              </a:rPr>
            </a:br>
            <a:endParaRPr lang="de-DE" sz="3600" smtClean="0">
              <a:solidFill>
                <a:srgbClr val="FF0000"/>
              </a:solidFill>
            </a:endParaRPr>
          </a:p>
        </p:txBody>
      </p:sp>
      <p:sp>
        <p:nvSpPr>
          <p:cNvPr id="36867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B8FD1F-3B1A-1C4D-AA3B-19E8E4AC3C4B}" type="slidenum">
              <a:rPr lang="de-DE"/>
              <a:pPr>
                <a:defRPr/>
              </a:pPr>
              <a:t>18</a:t>
            </a:fld>
            <a:endParaRPr lang="de-DE"/>
          </a:p>
        </p:txBody>
      </p:sp>
      <p:pic>
        <p:nvPicPr>
          <p:cNvPr id="36870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feld 16"/>
          <p:cNvSpPr txBox="1">
            <a:spLocks noChangeArrowheads="1"/>
          </p:cNvSpPr>
          <p:nvPr/>
        </p:nvSpPr>
        <p:spPr bwMode="auto">
          <a:xfrm>
            <a:off x="738188" y="1819275"/>
            <a:ext cx="79486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</p:txBody>
      </p:sp>
      <p:sp>
        <p:nvSpPr>
          <p:cNvPr id="36873" name="Textfeld 14"/>
          <p:cNvSpPr txBox="1">
            <a:spLocks noChangeArrowheads="1"/>
          </p:cNvSpPr>
          <p:nvPr/>
        </p:nvSpPr>
        <p:spPr bwMode="auto">
          <a:xfrm>
            <a:off x="738188" y="1417638"/>
            <a:ext cx="794861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de-DE" sz="2800">
              <a:latin typeface="Calibri" charset="0"/>
            </a:endParaRPr>
          </a:p>
          <a:p>
            <a:endParaRPr lang="de-DE" sz="2800">
              <a:latin typeface="Calibri" charset="0"/>
            </a:endParaRPr>
          </a:p>
          <a:p>
            <a:endParaRPr lang="de-DE" sz="2800">
              <a:latin typeface="Calibri" charset="0"/>
            </a:endParaRPr>
          </a:p>
          <a:p>
            <a:endParaRPr lang="de-DE" sz="2800">
              <a:latin typeface="Calibri" charset="0"/>
            </a:endParaRPr>
          </a:p>
          <a:p>
            <a:endParaRPr lang="de-DE" sz="2800">
              <a:latin typeface="Calibri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961388"/>
              </p:ext>
            </p:extLst>
          </p:nvPr>
        </p:nvGraphicFramePr>
        <p:xfrm>
          <a:off x="239713" y="1417638"/>
          <a:ext cx="8667706" cy="51425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11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4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43205">
                <a:tc>
                  <a:txBody>
                    <a:bodyPr/>
                    <a:lstStyle/>
                    <a:p>
                      <a:r>
                        <a:rPr lang="de-DE" sz="2400" b="0" dirty="0" smtClean="0"/>
                        <a:t>Bestätigte</a:t>
                      </a:r>
                      <a:r>
                        <a:rPr lang="de-DE" sz="2400" b="0" baseline="0" dirty="0" smtClean="0"/>
                        <a:t> Eignung für eine Schule mit dem </a:t>
                      </a:r>
                      <a:r>
                        <a:rPr lang="de-DE" sz="2400" b="1" baseline="0" dirty="0" smtClean="0"/>
                        <a:t>Zwischenzeugnis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b="0" dirty="0" smtClean="0"/>
                        <a:t>Anmeldung in</a:t>
                      </a:r>
                      <a:r>
                        <a:rPr lang="de-DE" sz="2400" b="0" baseline="0" dirty="0" smtClean="0"/>
                        <a:t> der Schulform möglich</a:t>
                      </a:r>
                    </a:p>
                    <a:p>
                      <a:r>
                        <a:rPr lang="de-DE" sz="2400" b="0" baseline="0" dirty="0" smtClean="0">
                          <a:solidFill>
                            <a:srgbClr val="FF0000"/>
                          </a:solidFill>
                        </a:rPr>
                        <a:t>Anmeldung am Inzeller Weg siehe Homepage</a:t>
                      </a:r>
                      <a:endParaRPr lang="de-DE" sz="24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10578"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Bestätigte Eignung für eine</a:t>
                      </a:r>
                      <a:r>
                        <a:rPr lang="de-DE" sz="2400" baseline="0" dirty="0" smtClean="0"/>
                        <a:t> Schule mit dem </a:t>
                      </a:r>
                      <a:r>
                        <a:rPr lang="de-DE" sz="2400" b="1" baseline="0" dirty="0" smtClean="0"/>
                        <a:t>Jahreszeugnis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Anmeldung in der Schulform möglich</a:t>
                      </a:r>
                    </a:p>
                    <a:p>
                      <a:r>
                        <a:rPr lang="de-DE" sz="2400" b="0" baseline="0" dirty="0" smtClean="0">
                          <a:solidFill>
                            <a:srgbClr val="FF0000"/>
                          </a:solidFill>
                        </a:rPr>
                        <a:t>Anmeldung am Inzeller Weg sofort nach dem Feststehen der Eignung durch </a:t>
                      </a:r>
                      <a:r>
                        <a:rPr lang="de-DE" sz="2400" b="0" baseline="0" dirty="0" err="1" smtClean="0">
                          <a:solidFill>
                            <a:srgbClr val="FF0000"/>
                          </a:solidFill>
                        </a:rPr>
                        <a:t>Klassleiter</a:t>
                      </a:r>
                      <a:r>
                        <a:rPr lang="de-DE" sz="2400" b="0" baseline="0" dirty="0" smtClean="0">
                          <a:solidFill>
                            <a:srgbClr val="FF0000"/>
                          </a:solidFill>
                        </a:rPr>
                        <a:t> (ca. </a:t>
                      </a:r>
                      <a:r>
                        <a:rPr lang="de-DE" sz="2400" b="0" baseline="0" smtClean="0">
                          <a:solidFill>
                            <a:srgbClr val="FF0000"/>
                          </a:solidFill>
                        </a:rPr>
                        <a:t>Anfang Juli)</a:t>
                      </a:r>
                      <a:endParaRPr lang="de-DE" sz="24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254">
                <a:tc>
                  <a:txBody>
                    <a:bodyPr/>
                    <a:lstStyle/>
                    <a:p>
                      <a:r>
                        <a:rPr lang="de-DE" sz="2400" b="1" dirty="0" smtClean="0"/>
                        <a:t>Eignung für die gewünschte Schulform nicht erreicht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/>
                        <a:t>Teilnahme an einer Aufnahmeprüfung über </a:t>
                      </a:r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die</a:t>
                      </a:r>
                    </a:p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Anmeldung an der Sprengelschule </a:t>
                      </a:r>
                      <a:endParaRPr lang="de-DE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Zugangsmöglichkeiten im Einzelnen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76662A64-57C2-E641-BB96-2670DF5CA8CD}" type="slidenum">
              <a:rPr lang="de-DE"/>
              <a:pPr>
                <a:buFont typeface="Wingdings" charset="2"/>
                <a:buChar char="ü"/>
                <a:defRPr/>
              </a:pPr>
              <a:t>19</a:t>
            </a:fld>
            <a:endParaRPr lang="de-DE"/>
          </a:p>
        </p:txBody>
      </p:sp>
      <p:sp>
        <p:nvSpPr>
          <p:cNvPr id="37896" name="Rectangle 8"/>
          <p:cNvSpPr>
            <a:spLocks/>
          </p:cNvSpPr>
          <p:nvPr/>
        </p:nvSpPr>
        <p:spPr bwMode="auto">
          <a:xfrm>
            <a:off x="635000" y="1538288"/>
            <a:ext cx="814705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 dirty="0">
              <a:latin typeface="Cambria" charset="0"/>
              <a:ea typeface="Cambria" charset="0"/>
              <a:cs typeface="Cambria" charset="0"/>
              <a:sym typeface="Cambria" charset="0"/>
            </a:endParaRPr>
          </a:p>
          <a:p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In M7:</a:t>
            </a:r>
          </a:p>
          <a:p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Durchschnitt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im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Zwischenzeugnis</a:t>
            </a:r>
            <a:r>
              <a:rPr lang="en-US" sz="2400" dirty="0" smtClean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Jahreszeugnis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2,66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besser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( D, Ma, E)</a:t>
            </a:r>
          </a:p>
          <a:p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Ab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3,0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Aufnahmeprüfung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auf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Antrag</a:t>
            </a:r>
            <a:r>
              <a:rPr lang="en-US" sz="2400" dirty="0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 der </a:t>
            </a:r>
            <a:r>
              <a:rPr lang="en-US" sz="2400" dirty="0" err="1">
                <a:solidFill>
                  <a:srgbClr val="A40800"/>
                </a:solidFill>
                <a:latin typeface="Calibri" charset="0"/>
                <a:ea typeface="Futura" charset="0"/>
                <a:cs typeface="Futura" charset="0"/>
              </a:rPr>
              <a:t>Eltern</a:t>
            </a:r>
            <a:endParaRPr lang="en-US" sz="2400" dirty="0">
              <a:solidFill>
                <a:srgbClr val="A40800"/>
              </a:solidFill>
              <a:latin typeface="Calibri" charset="0"/>
              <a:ea typeface="Futura" charset="0"/>
              <a:cs typeface="Futura" charset="0"/>
            </a:endParaRPr>
          </a:p>
          <a:p>
            <a:endParaRPr lang="en-US" sz="2400" dirty="0">
              <a:latin typeface="Calibri" charset="0"/>
              <a:ea typeface="Futura" charset="0"/>
              <a:cs typeface="Futura" charset="0"/>
            </a:endParaRPr>
          </a:p>
          <a:p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In die M8/M9:</a:t>
            </a:r>
          </a:p>
          <a:p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Durchschnitt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im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Zwischenzeugnis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Jahreszeugnis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2,33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besser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(D, Ma, E)</a:t>
            </a:r>
          </a:p>
          <a:p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Ab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2,66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Aufnahmeprüfung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auf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Antrag</a:t>
            </a:r>
            <a:r>
              <a:rPr lang="en-US" sz="24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der </a:t>
            </a:r>
            <a:r>
              <a:rPr lang="en-US" sz="24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Eltern</a:t>
            </a:r>
            <a:endParaRPr lang="en-US" sz="24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endParaRPr lang="en-US" sz="2400" dirty="0">
              <a:latin typeface="Calibri" charset="0"/>
              <a:ea typeface="Futura" charset="0"/>
              <a:cs typeface="Futura" charset="0"/>
            </a:endParaRPr>
          </a:p>
          <a:p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In die M10 </a:t>
            </a:r>
          </a:p>
          <a:p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Durchschnitt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im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Quali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2,33 </a:t>
            </a:r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oder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besser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(D,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Ma,E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)</a:t>
            </a:r>
          </a:p>
          <a:p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Aufnahmeprüfung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auf </a:t>
            </a:r>
            <a:r>
              <a:rPr lang="en-US" sz="2400" dirty="0" err="1">
                <a:latin typeface="Calibri" charset="0"/>
                <a:ea typeface="Futura" charset="0"/>
                <a:cs typeface="Futura" charset="0"/>
              </a:rPr>
              <a:t>Antrag</a:t>
            </a:r>
            <a:r>
              <a:rPr lang="en-US" sz="2400" dirty="0">
                <a:latin typeface="Calibri" charset="0"/>
                <a:ea typeface="Futura" charset="0"/>
                <a:cs typeface="Futura" charset="0"/>
              </a:rPr>
              <a:t> der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Eltern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möglich</a:t>
            </a:r>
            <a:endParaRPr lang="en-US" sz="2400" dirty="0" smtClean="0">
              <a:latin typeface="Calibri" charset="0"/>
              <a:ea typeface="Futura" charset="0"/>
              <a:cs typeface="Futura" charset="0"/>
            </a:endParaRPr>
          </a:p>
          <a:p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(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Mit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dem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Schnitt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2,5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im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Quali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ohne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Englisch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 V1/V2 </a:t>
            </a:r>
            <a:r>
              <a:rPr lang="en-US" sz="2400" dirty="0" err="1" smtClean="0">
                <a:latin typeface="Calibri" charset="0"/>
                <a:ea typeface="Futura" charset="0"/>
                <a:cs typeface="Futura" charset="0"/>
              </a:rPr>
              <a:t>möglich</a:t>
            </a:r>
            <a:r>
              <a:rPr lang="en-US" sz="2400" dirty="0" smtClean="0">
                <a:latin typeface="Calibri" charset="0"/>
                <a:ea typeface="Futura" charset="0"/>
                <a:cs typeface="Futura" charset="0"/>
              </a:rPr>
              <a:t>)</a:t>
            </a:r>
            <a:endParaRPr lang="en-US" sz="2400" dirty="0"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mtClean="0">
                <a:solidFill>
                  <a:srgbClr val="FF0000"/>
                </a:solidFill>
              </a:rPr>
              <a:t>Inhalte:</a:t>
            </a:r>
          </a:p>
        </p:txBody>
      </p:sp>
      <p:sp>
        <p:nvSpPr>
          <p:cNvPr id="16387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de-DE" dirty="0" smtClean="0"/>
          </a:p>
          <a:p>
            <a:pPr eaLnBrk="1" hangingPunct="1">
              <a:buFont typeface="Arial" charset="0"/>
              <a:buNone/>
            </a:pPr>
            <a:endParaRPr lang="de-DE" dirty="0" smtClean="0"/>
          </a:p>
          <a:p>
            <a:pPr eaLnBrk="1" hangingPunct="1">
              <a:buFont typeface="Arial" charset="0"/>
              <a:buNone/>
            </a:pPr>
            <a:endParaRPr lang="de-DE" dirty="0" smtClean="0"/>
          </a:p>
          <a:p>
            <a:pPr eaLnBrk="1" hangingPunct="1">
              <a:buFont typeface="Arial" charset="0"/>
              <a:buNone/>
            </a:pPr>
            <a:endParaRPr lang="de-DE" dirty="0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325BC1-4A2D-FF47-BB5F-2856EF6DA0EB}" type="slidenum">
              <a:rPr lang="de-DE"/>
              <a:pPr>
                <a:defRPr/>
              </a:pPr>
              <a:t>2</a:t>
            </a:fld>
            <a:endParaRPr lang="de-DE"/>
          </a:p>
        </p:txBody>
      </p:sp>
      <p:sp>
        <p:nvSpPr>
          <p:cNvPr id="16391" name="Rechteck 6"/>
          <p:cNvSpPr>
            <a:spLocks noChangeArrowheads="1"/>
          </p:cNvSpPr>
          <p:nvPr/>
        </p:nvSpPr>
        <p:spPr bwMode="auto">
          <a:xfrm>
            <a:off x="457200" y="1417638"/>
            <a:ext cx="738028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Münchens</a:t>
            </a:r>
            <a:r>
              <a:rPr lang="en-US" sz="28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Mitteschullandschaft</a:t>
            </a:r>
            <a:endParaRPr lang="en-US" sz="28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Fächer</a:t>
            </a:r>
            <a:r>
              <a:rPr lang="en-US" sz="28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an der </a:t>
            </a: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Mittelschule</a:t>
            </a:r>
            <a:endParaRPr lang="en-US" sz="2800" dirty="0" smtClean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Mittelschule</a:t>
            </a: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als</a:t>
            </a: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berufsvorbereitende</a:t>
            </a: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Schule</a:t>
            </a:r>
            <a:endParaRPr lang="en-US" sz="2800" dirty="0" smtClean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Abschlüsse</a:t>
            </a: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der MS</a:t>
            </a:r>
            <a:endParaRPr lang="en-US" sz="28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Was </a:t>
            </a: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bringt</a:t>
            </a:r>
            <a:r>
              <a:rPr lang="en-US" sz="28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der M-Zug den </a:t>
            </a: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Schülern</a:t>
            </a:r>
            <a:r>
              <a:rPr lang="en-US" sz="28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?</a:t>
            </a:r>
          </a:p>
          <a:p>
            <a:pPr>
              <a:buFont typeface="Wingdings" charset="2"/>
              <a:buChar char="ü"/>
            </a:pPr>
            <a:r>
              <a:rPr lang="en-US" sz="2800" dirty="0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Das </a:t>
            </a:r>
            <a:r>
              <a:rPr lang="en-US" sz="2800" dirty="0" err="1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erhöhte</a:t>
            </a:r>
            <a:r>
              <a:rPr lang="en-US" sz="2800" dirty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Anforderungsniveau</a:t>
            </a:r>
            <a:endParaRPr lang="en-US" sz="2800" dirty="0" smtClean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r>
              <a:rPr lang="en-US" sz="2800" dirty="0" err="1" smtClean="0">
                <a:solidFill>
                  <a:srgbClr val="002D99"/>
                </a:solidFill>
                <a:latin typeface="Calibri" charset="0"/>
                <a:ea typeface="Futura" charset="0"/>
                <a:cs typeface="Futura" charset="0"/>
              </a:rPr>
              <a:t>Zugangsbedingungen</a:t>
            </a:r>
            <a:endParaRPr lang="en-US" sz="28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  <a:p>
            <a:endParaRPr lang="en-US" sz="2800" dirty="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Zugangsmöglichkeiten</a:t>
            </a:r>
          </a:p>
        </p:txBody>
      </p:sp>
      <p:sp>
        <p:nvSpPr>
          <p:cNvPr id="38915" name="Inhaltsplatzhalter 2"/>
          <p:cNvSpPr>
            <a:spLocks noGrp="1"/>
          </p:cNvSpPr>
          <p:nvPr>
            <p:ph idx="1"/>
          </p:nvPr>
        </p:nvSpPr>
        <p:spPr>
          <a:xfrm>
            <a:off x="457200" y="1819275"/>
            <a:ext cx="8229600" cy="4306888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Die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Qualifikation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erfolgt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über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das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Zwischenzeugnis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</a:p>
          <a:p>
            <a:pPr eaLnBrk="1" hangingPunct="1">
              <a:buFont typeface="Wingdings" charset="2"/>
              <a:buChar char="Ø"/>
            </a:pPr>
            <a:r>
              <a:rPr lang="en-US" dirty="0" err="1" smtClean="0">
                <a:solidFill>
                  <a:srgbClr val="008000"/>
                </a:solidFill>
                <a:ea typeface="Futura" charset="0"/>
                <a:cs typeface="Futura" charset="0"/>
              </a:rPr>
              <a:t>oder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das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Jahreszeugnis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</a:p>
          <a:p>
            <a:pPr eaLnBrk="1" hangingPunct="1">
              <a:buFont typeface="Wingdings" charset="2"/>
              <a:buChar char="Ø"/>
            </a:pPr>
            <a:r>
              <a:rPr lang="en-US" dirty="0" err="1" smtClean="0">
                <a:solidFill>
                  <a:srgbClr val="008000"/>
                </a:solidFill>
                <a:ea typeface="Futura" charset="0"/>
                <a:cs typeface="Futura" charset="0"/>
              </a:rPr>
              <a:t>oder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die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Aufnahmeprüfung</a:t>
            </a: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in die M10: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nur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über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das QA-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Zeugnis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D, Ma, 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mit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einem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Schnitt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von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mindestens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2,33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oder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einer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Aufnahmeprüfung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(am M10-Standort)</a:t>
            </a: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>
              <a:buFont typeface="Arial" charset="0"/>
              <a:buNone/>
            </a:pPr>
            <a:endParaRPr lang="de-DE" dirty="0" smtClean="0"/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6E95739A-FDB3-6946-B571-D971FF8E3650}" type="slidenum">
              <a:rPr lang="de-DE"/>
              <a:pPr>
                <a:buFont typeface="Wingdings" charset="2"/>
                <a:buChar char="ü"/>
                <a:defRPr/>
              </a:pPr>
              <a:t>20</a:t>
            </a:fld>
            <a:endParaRPr lang="de-DE" dirty="0"/>
          </a:p>
        </p:txBody>
      </p:sp>
      <p:sp>
        <p:nvSpPr>
          <p:cNvPr id="38919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457200" y="909637"/>
            <a:ext cx="8229600" cy="1143000"/>
          </a:xfrm>
        </p:spPr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rgbClr val="FF0000"/>
                </a:solidFill>
              </a:rPr>
              <a:t>Neues zu dem Aufnahmeprüfungen M7,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 M8, M9</a:t>
            </a:r>
          </a:p>
        </p:txBody>
      </p:sp>
      <p:sp>
        <p:nvSpPr>
          <p:cNvPr id="39939" name="Inhaltsplatzhalter 2"/>
          <p:cNvSpPr>
            <a:spLocks noGrp="1"/>
          </p:cNvSpPr>
          <p:nvPr>
            <p:ph idx="1"/>
          </p:nvPr>
        </p:nvSpPr>
        <p:spPr>
          <a:xfrm>
            <a:off x="457200" y="1819275"/>
            <a:ext cx="8229600" cy="4306888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de-DE" b="1" dirty="0" smtClean="0">
                <a:solidFill>
                  <a:srgbClr val="000090"/>
                </a:solidFill>
              </a:rPr>
              <a:t>seit 2015</a:t>
            </a:r>
            <a:endParaRPr lang="de-DE" b="1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r>
              <a:rPr lang="de-DE" b="1" dirty="0" smtClean="0">
                <a:solidFill>
                  <a:srgbClr val="FF0000"/>
                </a:solidFill>
              </a:rPr>
              <a:t>   </a:t>
            </a:r>
            <a:r>
              <a:rPr lang="de-DE" dirty="0" smtClean="0">
                <a:solidFill>
                  <a:srgbClr val="FF0000"/>
                </a:solidFill>
              </a:rPr>
              <a:t>Aufnahmeprüfung in der </a:t>
            </a:r>
            <a:r>
              <a:rPr lang="de-DE" b="1" dirty="0" smtClean="0">
                <a:solidFill>
                  <a:srgbClr val="FF0000"/>
                </a:solidFill>
              </a:rPr>
              <a:t>letzten Ferienwoche </a:t>
            </a:r>
            <a:r>
              <a:rPr lang="de-DE" dirty="0" smtClean="0">
                <a:solidFill>
                  <a:srgbClr val="FF0000"/>
                </a:solidFill>
              </a:rPr>
              <a:t>der großen Ferien für an nur einem Standort/ </a:t>
            </a:r>
            <a:r>
              <a:rPr lang="de-DE" dirty="0" smtClean="0">
                <a:solidFill>
                  <a:srgbClr val="FF0000"/>
                </a:solidFill>
              </a:rPr>
              <a:t>Jahrgang</a:t>
            </a:r>
          </a:p>
          <a:p>
            <a:pPr>
              <a:buFont typeface="Arial" charset="0"/>
              <a:buNone/>
            </a:pPr>
            <a:r>
              <a:rPr lang="de-DE" dirty="0" smtClean="0">
                <a:solidFill>
                  <a:srgbClr val="FF0000"/>
                </a:solidFill>
              </a:rPr>
              <a:t>3. Sept.: Mathematik</a:t>
            </a:r>
          </a:p>
          <a:p>
            <a:pPr>
              <a:buFont typeface="Arial" charset="0"/>
              <a:buNone/>
            </a:pPr>
            <a:r>
              <a:rPr lang="de-DE" dirty="0" smtClean="0">
                <a:solidFill>
                  <a:srgbClr val="FF0000"/>
                </a:solidFill>
              </a:rPr>
              <a:t>4. Sept.: Deutsch</a:t>
            </a:r>
          </a:p>
          <a:p>
            <a:pPr>
              <a:buFont typeface="Arial" charset="0"/>
              <a:buNone/>
            </a:pPr>
            <a:r>
              <a:rPr lang="de-DE" dirty="0" smtClean="0">
                <a:solidFill>
                  <a:srgbClr val="FF0000"/>
                </a:solidFill>
              </a:rPr>
              <a:t>5. Sept.: Englisch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de-DE" b="1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de-DE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de-DE" dirty="0" smtClean="0">
              <a:solidFill>
                <a:srgbClr val="FF0000"/>
              </a:solidFill>
            </a:endParaRPr>
          </a:p>
          <a:p>
            <a:pPr>
              <a:buFont typeface="Arial" charset="0"/>
              <a:buNone/>
            </a:pPr>
            <a:endParaRPr lang="de-DE" b="1" dirty="0" smtClean="0">
              <a:solidFill>
                <a:srgbClr val="FF0000"/>
              </a:solidFill>
            </a:endParaRPr>
          </a:p>
          <a:p>
            <a:endParaRPr lang="de-DE" dirty="0" smtClean="0"/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250AE2C3-F2DD-8946-BBD9-F9057C6D4797}" type="slidenum">
              <a:rPr lang="de-DE"/>
              <a:pPr>
                <a:buFont typeface="Wingdings" charset="2"/>
                <a:buChar char="ü"/>
                <a:defRPr/>
              </a:pPr>
              <a:t>21</a:t>
            </a:fld>
            <a:endParaRPr lang="de-DE"/>
          </a:p>
        </p:txBody>
      </p:sp>
      <p:sp>
        <p:nvSpPr>
          <p:cNvPr id="39943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rgbClr val="FF0000"/>
                </a:solidFill>
              </a:rPr>
              <a:t>Neues zu der Aufnahmeprüfungen M7 in 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die M7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>
          <a:xfrm>
            <a:off x="457200" y="1527175"/>
            <a:ext cx="8229600" cy="4306888"/>
          </a:xfrm>
        </p:spPr>
        <p:txBody>
          <a:bodyPr wrap="none"/>
          <a:lstStyle/>
          <a:p>
            <a:pPr>
              <a:buFont typeface="Arial" charset="0"/>
              <a:buNone/>
            </a:pPr>
            <a:endParaRPr lang="de-DE" b="1" smtClean="0">
              <a:solidFill>
                <a:srgbClr val="FF0000"/>
              </a:solidFill>
            </a:endParaRPr>
          </a:p>
          <a:p>
            <a:endParaRPr lang="de-DE" smtClean="0"/>
          </a:p>
          <a:p>
            <a:pPr eaLnBrk="1" hangingPunct="1">
              <a:buFont typeface="Arial" charset="0"/>
              <a:buNone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2F7E6C08-44A8-634F-B592-64316EA42DDB}" type="slidenum">
              <a:rPr lang="de-DE"/>
              <a:pPr>
                <a:buFont typeface="Wingdings" charset="2"/>
                <a:buChar char="ü"/>
                <a:defRPr/>
              </a:pPr>
              <a:t>22</a:t>
            </a:fld>
            <a:endParaRPr lang="de-DE"/>
          </a:p>
        </p:txBody>
      </p:sp>
      <p:sp>
        <p:nvSpPr>
          <p:cNvPr id="40967" name="Rectangle 8"/>
          <p:cNvSpPr>
            <a:spLocks/>
          </p:cNvSpPr>
          <p:nvPr/>
        </p:nvSpPr>
        <p:spPr bwMode="auto">
          <a:xfrm>
            <a:off x="457200" y="1819275"/>
            <a:ext cx="8229600" cy="401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14734"/>
              </p:ext>
            </p:extLst>
          </p:nvPr>
        </p:nvGraphicFramePr>
        <p:xfrm>
          <a:off x="792163" y="1417638"/>
          <a:ext cx="7471895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71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052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chemeClr val="tx1"/>
                          </a:solidFill>
                        </a:rPr>
                        <a:t>In die M7</a:t>
                      </a:r>
                    </a:p>
                    <a:p>
                      <a:endParaRPr lang="de-DE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3200" b="1" dirty="0" smtClean="0">
                          <a:solidFill>
                            <a:schemeClr val="tx1"/>
                          </a:solidFill>
                        </a:rPr>
                        <a:t>In die M8</a:t>
                      </a:r>
                    </a:p>
                    <a:p>
                      <a:endParaRPr lang="de-DE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3200" b="1" dirty="0" smtClean="0">
                          <a:solidFill>
                            <a:schemeClr val="tx1"/>
                          </a:solidFill>
                        </a:rPr>
                        <a:t>In die M9</a:t>
                      </a:r>
                      <a:endParaRPr lang="de-DE" sz="3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de-DE" sz="3200" b="1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de-DE" sz="3200" b="1" dirty="0" smtClean="0">
                          <a:solidFill>
                            <a:schemeClr val="tx1"/>
                          </a:solidFill>
                        </a:rPr>
                        <a:t>Noch nicht bekannt, bei Sprengelschule nachfragen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dirty="0" smtClean="0">
                <a:solidFill>
                  <a:srgbClr val="FF0000"/>
                </a:solidFill>
              </a:rPr>
              <a:t>Termine zur Aufnahmeprüfungen M7</a:t>
            </a:r>
            <a:br>
              <a:rPr lang="de-DE" sz="2800" dirty="0" smtClean="0">
                <a:solidFill>
                  <a:srgbClr val="FF0000"/>
                </a:solidFill>
              </a:rPr>
            </a:br>
            <a:r>
              <a:rPr lang="de-DE" sz="2800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1987" name="Inhaltsplatzhalter 2"/>
          <p:cNvSpPr>
            <a:spLocks noGrp="1"/>
          </p:cNvSpPr>
          <p:nvPr>
            <p:ph idx="1"/>
          </p:nvPr>
        </p:nvSpPr>
        <p:spPr>
          <a:xfrm>
            <a:off x="457200" y="2343150"/>
            <a:ext cx="8229600" cy="37830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de-DE" b="1" smtClean="0">
                <a:solidFill>
                  <a:srgbClr val="FF0000"/>
                </a:solidFill>
              </a:rPr>
              <a:t>   </a:t>
            </a:r>
          </a:p>
          <a:p>
            <a:endParaRPr lang="de-DE" smtClean="0"/>
          </a:p>
          <a:p>
            <a:pPr eaLnBrk="1" hangingPunct="1">
              <a:buFont typeface="Arial" charset="0"/>
              <a:buNone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2016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D757C77A-2EF5-1743-914A-AD44C4C18594}" type="slidenum">
              <a:rPr lang="de-DE"/>
              <a:pPr>
                <a:buFont typeface="Wingdings" charset="2"/>
                <a:buChar char="ü"/>
                <a:defRPr/>
              </a:pPr>
              <a:t>23</a:t>
            </a:fld>
            <a:endParaRPr lang="de-DE"/>
          </a:p>
        </p:txBody>
      </p:sp>
      <p:sp>
        <p:nvSpPr>
          <p:cNvPr id="41991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64664"/>
              </p:ext>
            </p:extLst>
          </p:nvPr>
        </p:nvGraphicFramePr>
        <p:xfrm>
          <a:off x="628650" y="1565275"/>
          <a:ext cx="7459458" cy="5617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3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Di, 5.9.2023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Mathematik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3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Mi, 6.9.2023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Deutsch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3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Do, 7.9.2023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Englisch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33">
                <a:tc>
                  <a:txBody>
                    <a:bodyPr/>
                    <a:lstStyle/>
                    <a:p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3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Prüfungsbeginn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10.00-11.00</a:t>
                      </a:r>
                      <a:r>
                        <a:rPr lang="de-DE" sz="3200" b="1" baseline="0" dirty="0" smtClean="0">
                          <a:solidFill>
                            <a:srgbClr val="000000"/>
                          </a:solidFill>
                        </a:rPr>
                        <a:t> Uhr (09.45 Uhr Antritt)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33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Stoff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Jahresstoff reduziert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55370">
                <a:tc>
                  <a:txBody>
                    <a:bodyPr/>
                    <a:lstStyle/>
                    <a:p>
                      <a:r>
                        <a:rPr lang="de-DE" sz="3200" b="1" dirty="0" smtClean="0">
                          <a:solidFill>
                            <a:srgbClr val="000000"/>
                          </a:solidFill>
                        </a:rPr>
                        <a:t>Anmeldung </a:t>
                      </a:r>
                      <a:endParaRPr lang="de-DE" sz="32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0000"/>
                          </a:solidFill>
                        </a:rPr>
                        <a:t>Spätestens mit Ausgabe des Zeugnisses an der </a:t>
                      </a:r>
                      <a:r>
                        <a:rPr lang="de-DE" sz="2800" b="1" dirty="0" smtClean="0">
                          <a:solidFill>
                            <a:srgbClr val="FF0000"/>
                          </a:solidFill>
                        </a:rPr>
                        <a:t>Sprengelschule</a:t>
                      </a:r>
                      <a:endParaRPr lang="de-DE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Aufnahmeprüfung</a:t>
            </a:r>
          </a:p>
        </p:txBody>
      </p:sp>
      <p:sp>
        <p:nvSpPr>
          <p:cNvPr id="43011" name="Inhaltsplatzhalt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Teilnahme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an den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Prüfungen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, in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welchen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nicht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im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>
                <a:solidFill>
                  <a:srgbClr val="002D99"/>
                </a:solidFill>
                <a:ea typeface="Futura" charset="0"/>
                <a:cs typeface="Futura" charset="0"/>
              </a:rPr>
              <a:t>Z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eugnis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die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passende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Note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erreicht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wurde</a:t>
            </a: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Ist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der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Schnitt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bereits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mit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der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ersten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Prüfung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erreicht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,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müssen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die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weiteren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Prüfungen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nicht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mehr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geschrieben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werden</a:t>
            </a: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Teilnahme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zur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Notenverbesserung</a:t>
            </a:r>
            <a:r>
              <a:rPr lang="en-US" dirty="0" smtClean="0">
                <a:solidFill>
                  <a:srgbClr val="002D99"/>
                </a:solidFill>
                <a:ea typeface="Futura" charset="0"/>
                <a:cs typeface="Futura" charset="0"/>
              </a:rPr>
              <a:t> </a:t>
            </a:r>
            <a:r>
              <a:rPr lang="en-US" dirty="0" err="1" smtClean="0">
                <a:solidFill>
                  <a:srgbClr val="002D99"/>
                </a:solidFill>
                <a:ea typeface="Futura" charset="0"/>
                <a:cs typeface="Futura" charset="0"/>
              </a:rPr>
              <a:t>möglich</a:t>
            </a: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F11DCDEC-5DA8-7A4B-B175-E5FFFB9E69D5}" type="slidenum">
              <a:rPr lang="de-DE"/>
              <a:pPr>
                <a:buFont typeface="Wingdings" charset="2"/>
                <a:buChar char="ü"/>
                <a:defRPr/>
              </a:pPr>
              <a:t>24</a:t>
            </a:fld>
            <a:endParaRPr lang="de-DE"/>
          </a:p>
        </p:txBody>
      </p:sp>
      <p:sp>
        <p:nvSpPr>
          <p:cNvPr id="43015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Der Erwerb des Mittleren Bildungs-</a:t>
            </a:r>
            <a:br>
              <a:rPr lang="de-DE" sz="2800" smtClean="0">
                <a:solidFill>
                  <a:srgbClr val="FF0000"/>
                </a:solidFill>
              </a:rPr>
            </a:br>
            <a:r>
              <a:rPr lang="de-DE" sz="2800" smtClean="0">
                <a:solidFill>
                  <a:srgbClr val="FF0000"/>
                </a:solidFill>
              </a:rPr>
              <a:t>abschlusses</a:t>
            </a:r>
          </a:p>
        </p:txBody>
      </p:sp>
      <p:sp>
        <p:nvSpPr>
          <p:cNvPr id="4608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sz="280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z="280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z="280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z="280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C197642B-06B7-3B4E-A5C7-66871C96A285}" type="slidenum">
              <a:rPr lang="de-DE"/>
              <a:pPr>
                <a:buFont typeface="Wingdings" charset="2"/>
                <a:buChar char="ü"/>
                <a:defRPr/>
              </a:pPr>
              <a:t>25</a:t>
            </a:fld>
            <a:endParaRPr lang="de-DE" dirty="0"/>
          </a:p>
        </p:txBody>
      </p:sp>
      <p:sp>
        <p:nvSpPr>
          <p:cNvPr id="46087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28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46088" name="Textfeld 10"/>
          <p:cNvSpPr txBox="1">
            <a:spLocks noChangeArrowheads="1"/>
          </p:cNvSpPr>
          <p:nvPr/>
        </p:nvSpPr>
        <p:spPr bwMode="auto">
          <a:xfrm>
            <a:off x="6130925" y="901700"/>
            <a:ext cx="1857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de-DE" sz="2800">
              <a:latin typeface="Calibri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/>
        </p:nvGraphicFramePr>
        <p:xfrm>
          <a:off x="792163" y="1809750"/>
          <a:ext cx="760615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3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8002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Über die M10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M-Zug ab der 7. Klasse</a:t>
                      </a:r>
                    </a:p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oder als Quereinsteiger nach dem QA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002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Über die V1/V2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Zweijährig</a:t>
                      </a:r>
                      <a:r>
                        <a:rPr lang="de-DE" sz="2800" b="1" baseline="0" dirty="0" smtClean="0">
                          <a:solidFill>
                            <a:schemeClr val="tx1"/>
                          </a:solidFill>
                        </a:rPr>
                        <a:t> nach bestandenem QA mit einem Schnitt in allen Fächern von 2,5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601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Über eine Berufsausbildung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Dual oder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de-DE" sz="2800" b="1" dirty="0" smtClean="0">
                          <a:solidFill>
                            <a:schemeClr val="tx1"/>
                          </a:solidFill>
                        </a:rPr>
                        <a:t>Fachschule </a:t>
                      </a:r>
                      <a:endParaRPr lang="de-DE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Möglichkeiten nach Erwerb des Mittleren</a:t>
            </a:r>
            <a:br>
              <a:rPr lang="de-DE" sz="2800" smtClean="0">
                <a:solidFill>
                  <a:srgbClr val="FF0000"/>
                </a:solidFill>
              </a:rPr>
            </a:br>
            <a:r>
              <a:rPr lang="de-DE" sz="2800" smtClean="0">
                <a:solidFill>
                  <a:srgbClr val="FF0000"/>
                </a:solidFill>
              </a:rPr>
              <a:t> Schulabschlusses</a:t>
            </a:r>
          </a:p>
        </p:txBody>
      </p:sp>
      <p:sp>
        <p:nvSpPr>
          <p:cNvPr id="48131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ü"/>
            </a:pP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Fachoberschule FOS</a:t>
            </a:r>
          </a:p>
          <a:p>
            <a:pPr eaLnBrk="1" hangingPunct="1">
              <a:buFont typeface="Wingdings" charset="2"/>
              <a:buChar char="ü"/>
            </a:pP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Gymnasium</a:t>
            </a:r>
          </a:p>
          <a:p>
            <a:pPr eaLnBrk="1" hangingPunct="1">
              <a:buFont typeface="Wingdings" charset="2"/>
              <a:buChar char="ü"/>
            </a:pP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Berufsfachschule</a:t>
            </a:r>
            <a:r>
              <a:rPr lang="en-US" smtClean="0">
                <a:solidFill>
                  <a:srgbClr val="002D99"/>
                </a:solidFill>
                <a:latin typeface="Wingdings" charset="2"/>
                <a:ea typeface="Wingdings" charset="2"/>
                <a:cs typeface="Wingdings" charset="2"/>
              </a:rPr>
              <a:t></a:t>
            </a: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Berufsoberschule BOS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solidFill>
                  <a:srgbClr val="002D99"/>
                </a:solidFill>
                <a:latin typeface="Wingdings" charset="2"/>
                <a:ea typeface="Wingdings" charset="2"/>
                <a:cs typeface="Wingdings" charset="2"/>
              </a:rPr>
              <a:t>        </a:t>
            </a: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ü"/>
            </a:pP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Nach der FOS kann die Fachhochschule besucht werden</a:t>
            </a:r>
          </a:p>
          <a:p>
            <a:pPr eaLnBrk="1" hangingPunct="1">
              <a:buFont typeface="Wingdings" charset="2"/>
              <a:buChar char="ü"/>
            </a:pPr>
            <a:r>
              <a:rPr lang="en-US" smtClean="0">
                <a:solidFill>
                  <a:srgbClr val="002D99"/>
                </a:solidFill>
                <a:ea typeface="Futura" charset="0"/>
                <a:cs typeface="Futura" charset="0"/>
              </a:rPr>
              <a:t>Nach der BOS oder dem Gymnasium kann die Universität bzw. Hochschule besucht werden</a:t>
            </a:r>
          </a:p>
        </p:txBody>
      </p:sp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4E4722B5-414E-F042-9B9D-C6013E8AB085}" type="slidenum">
              <a:rPr lang="de-DE"/>
              <a:pPr>
                <a:buFont typeface="Wingdings" charset="2"/>
                <a:buChar char="ü"/>
                <a:defRPr/>
              </a:pPr>
              <a:t>26</a:t>
            </a:fld>
            <a:endParaRPr lang="de-DE"/>
          </a:p>
        </p:txBody>
      </p:sp>
      <p:sp>
        <p:nvSpPr>
          <p:cNvPr id="48135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48136" name="Textfeld 9"/>
          <p:cNvSpPr txBox="1">
            <a:spLocks noChangeArrowheads="1"/>
          </p:cNvSpPr>
          <p:nvPr/>
        </p:nvSpPr>
        <p:spPr bwMode="auto">
          <a:xfrm>
            <a:off x="457200" y="1417638"/>
            <a:ext cx="8229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3200">
              <a:solidFill>
                <a:srgbClr val="003DCC"/>
              </a:solidFill>
              <a:latin typeface="Calibri" charset="0"/>
              <a:ea typeface="Futura" charset="0"/>
              <a:cs typeface="Futura" charset="0"/>
            </a:endParaRPr>
          </a:p>
          <a:p>
            <a:pPr>
              <a:buFont typeface="Wingdings" charset="2"/>
              <a:buChar char="ü"/>
            </a:pPr>
            <a:endParaRPr lang="en-US" sz="3200">
              <a:solidFill>
                <a:srgbClr val="A40800"/>
              </a:solidFill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2800" smtClean="0">
                <a:solidFill>
                  <a:srgbClr val="FF0000"/>
                </a:solidFill>
              </a:rPr>
              <a:t>Nachlese</a:t>
            </a:r>
          </a:p>
        </p:txBody>
      </p:sp>
      <p:sp>
        <p:nvSpPr>
          <p:cNvPr id="49155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6FFB98F8-3D7B-2B4A-A2FF-175CD63897FF}" type="slidenum">
              <a:rPr lang="de-DE"/>
              <a:pPr>
                <a:buFont typeface="Wingdings" charset="2"/>
                <a:buChar char="ü"/>
                <a:defRPr/>
              </a:pPr>
              <a:t>27</a:t>
            </a:fld>
            <a:endParaRPr lang="de-DE"/>
          </a:p>
        </p:txBody>
      </p:sp>
      <p:sp>
        <p:nvSpPr>
          <p:cNvPr id="49159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49160" name="Textfeld 9"/>
          <p:cNvSpPr txBox="1">
            <a:spLocks noChangeArrowheads="1"/>
          </p:cNvSpPr>
          <p:nvPr/>
        </p:nvSpPr>
        <p:spPr bwMode="auto">
          <a:xfrm>
            <a:off x="457200" y="1417638"/>
            <a:ext cx="959008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charset="0"/>
                <a:ea typeface="Futura" charset="0"/>
                <a:cs typeface="Futura" charset="0"/>
              </a:rPr>
              <a:t>Wo finde ich Hilfe?</a:t>
            </a:r>
          </a:p>
          <a:p>
            <a:pPr>
              <a:buFont typeface="Wingdings" charset="2"/>
              <a:buChar char="ü"/>
            </a:pPr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- Broschüre KM: Welche Schule ist die richtige?</a:t>
            </a:r>
          </a:p>
          <a:p>
            <a:pPr>
              <a:buFont typeface="Wingdings" charset="2"/>
              <a:buChar char="ü"/>
            </a:pPr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- Im Internet: </a:t>
            </a:r>
          </a:p>
          <a:p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     www. km.bayern.de</a:t>
            </a:r>
          </a:p>
          <a:p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     www. Schulberatung.bayern.de</a:t>
            </a:r>
          </a:p>
          <a:p>
            <a:pPr>
              <a:buFont typeface="Wingdings" charset="2"/>
              <a:buChar char="ü"/>
            </a:pPr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 Klassenlehrer, Schulleitungen Beratungs-</a:t>
            </a:r>
          </a:p>
          <a:p>
            <a:r>
              <a:rPr lang="en-US" sz="3200">
                <a:solidFill>
                  <a:srgbClr val="003DCC"/>
                </a:solidFill>
                <a:latin typeface="Calibri" charset="0"/>
                <a:ea typeface="Futura" charset="0"/>
                <a:cs typeface="Futura" charset="0"/>
              </a:rPr>
              <a:t>    lehrkräfte</a:t>
            </a:r>
          </a:p>
          <a:p>
            <a:r>
              <a:rPr lang="en-US" sz="3200">
                <a:solidFill>
                  <a:srgbClr val="008000"/>
                </a:solidFill>
                <a:latin typeface="Calibri" charset="0"/>
                <a:ea typeface="Futura" charset="0"/>
                <a:cs typeface="Futura" charset="0"/>
              </a:rPr>
              <a:t>Die ppt kann auf </a:t>
            </a:r>
            <a:r>
              <a:rPr lang="en-US" sz="3200">
                <a:solidFill>
                  <a:srgbClr val="008000"/>
                </a:solidFill>
                <a:latin typeface="Calibri" charset="0"/>
                <a:ea typeface="Futura" charset="0"/>
                <a:cs typeface="Futura" charset="0"/>
                <a:hlinkClick r:id="rId3"/>
              </a:rPr>
              <a:t>www.inzellerweg.de</a:t>
            </a:r>
            <a:r>
              <a:rPr lang="en-US" sz="3200">
                <a:solidFill>
                  <a:srgbClr val="008000"/>
                </a:solidFill>
                <a:latin typeface="Calibri" charset="0"/>
                <a:ea typeface="Futura" charset="0"/>
                <a:cs typeface="Futura" charset="0"/>
              </a:rPr>
              <a:t> nachgelesen werden</a:t>
            </a:r>
          </a:p>
          <a:p>
            <a:pPr>
              <a:buFont typeface="Wingdings" charset="2"/>
              <a:buChar char="ü"/>
            </a:pPr>
            <a:endParaRPr lang="en-US" sz="3200">
              <a:solidFill>
                <a:srgbClr val="A40800"/>
              </a:solidFill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C6A93-1685-214A-9F2E-4FA305B1C9A0}" type="slidenum">
              <a:rPr lang="de-DE"/>
              <a:pPr>
                <a:defRPr/>
              </a:pPr>
              <a:t>28</a:t>
            </a:fld>
            <a:endParaRPr lang="de-DE"/>
          </a:p>
        </p:txBody>
      </p:sp>
      <p:pic>
        <p:nvPicPr>
          <p:cNvPr id="50181" name="Bild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" y="792687"/>
            <a:ext cx="83724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568171" y="3657600"/>
            <a:ext cx="818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/>
              <a:t>Anmeldung zum M-Zug an der Mittelschule am </a:t>
            </a:r>
            <a:r>
              <a:rPr lang="de-DE" b="1" dirty="0" err="1" smtClean="0"/>
              <a:t>Inzeller</a:t>
            </a:r>
            <a:r>
              <a:rPr lang="de-DE" b="1" dirty="0" smtClean="0"/>
              <a:t> Weg 4: </a:t>
            </a:r>
          </a:p>
          <a:p>
            <a:pPr algn="ctr"/>
            <a:r>
              <a:rPr lang="de-DE" b="1" dirty="0"/>
              <a:t>b</a:t>
            </a:r>
            <a:r>
              <a:rPr lang="de-DE" b="1" dirty="0" smtClean="0"/>
              <a:t>is 22. März </a:t>
            </a:r>
            <a:r>
              <a:rPr lang="de-DE" b="1" dirty="0" smtClean="0"/>
              <a:t>2024</a:t>
            </a:r>
            <a:endParaRPr lang="de-DE" b="1" dirty="0" smtClean="0"/>
          </a:p>
          <a:p>
            <a:pPr algn="ctr"/>
            <a:r>
              <a:rPr lang="de-DE" b="1" dirty="0" smtClean="0"/>
              <a:t> </a:t>
            </a:r>
            <a:r>
              <a:rPr lang="de-DE" b="1" dirty="0" smtClean="0"/>
              <a:t>online Formulare ausfüllen, siehe Homepage </a:t>
            </a:r>
            <a:r>
              <a:rPr lang="de-DE" b="1" dirty="0" smtClean="0">
                <a:hlinkClick r:id="rId3"/>
              </a:rPr>
              <a:t>www.inzellerweg.de</a:t>
            </a:r>
            <a:r>
              <a:rPr lang="de-DE" b="1" dirty="0" smtClean="0"/>
              <a:t> Reiter: „Anmeldung M-Zug</a:t>
            </a:r>
            <a:r>
              <a:rPr lang="de-DE" b="1" dirty="0" smtClean="0"/>
              <a:t>“ und zusenden </a:t>
            </a:r>
            <a:r>
              <a:rPr lang="de-DE" b="1" smtClean="0"/>
              <a:t>mit Scan </a:t>
            </a:r>
            <a:r>
              <a:rPr lang="de-DE" b="1" dirty="0" smtClean="0"/>
              <a:t>des Zwischenzeugnisses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4000" smtClean="0">
                <a:solidFill>
                  <a:srgbClr val="FF0000"/>
                </a:solidFill>
              </a:rPr>
              <a:t>Münchens Schullandschaft</a:t>
            </a:r>
          </a:p>
        </p:txBody>
      </p:sp>
      <p:sp>
        <p:nvSpPr>
          <p:cNvPr id="1741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  <a:p>
            <a:pPr eaLnBrk="1" hangingPunct="1">
              <a:buFont typeface="Arial" charset="0"/>
              <a:buNone/>
            </a:pPr>
            <a:endParaRPr lang="de-DE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E7442-3DA6-394F-8D57-DA5446D1B9C5}" type="slidenum">
              <a:rPr lang="de-DE"/>
              <a:pPr>
                <a:defRPr/>
              </a:pPr>
              <a:t>3</a:t>
            </a:fld>
            <a:endParaRPr lang="de-DE"/>
          </a:p>
        </p:txBody>
      </p:sp>
      <p:sp>
        <p:nvSpPr>
          <p:cNvPr id="9" name="Rahmen 8"/>
          <p:cNvSpPr/>
          <p:nvPr/>
        </p:nvSpPr>
        <p:spPr>
          <a:xfrm>
            <a:off x="3582988" y="2668588"/>
            <a:ext cx="2894012" cy="1768475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7416" name="Textfeld 10"/>
          <p:cNvSpPr txBox="1">
            <a:spLocks noChangeArrowheads="1"/>
          </p:cNvSpPr>
          <p:nvPr/>
        </p:nvSpPr>
        <p:spPr bwMode="auto">
          <a:xfrm>
            <a:off x="3787775" y="3052763"/>
            <a:ext cx="247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solidFill>
                  <a:srgbClr val="000090"/>
                </a:solidFill>
                <a:latin typeface="Calibri" charset="0"/>
              </a:rPr>
              <a:t>44 Mittelschulen</a:t>
            </a:r>
          </a:p>
          <a:p>
            <a:endParaRPr lang="de-DE" dirty="0">
              <a:latin typeface="Calibri" charset="0"/>
            </a:endParaRPr>
          </a:p>
          <a:p>
            <a:r>
              <a:rPr lang="de-DE" sz="2400" dirty="0">
                <a:solidFill>
                  <a:srgbClr val="000090"/>
                </a:solidFill>
                <a:latin typeface="Calibri" charset="0"/>
              </a:rPr>
              <a:t>8</a:t>
            </a:r>
            <a:r>
              <a:rPr lang="de-DE" sz="2400" dirty="0" smtClean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de-DE" sz="2400" dirty="0">
                <a:solidFill>
                  <a:srgbClr val="000090"/>
                </a:solidFill>
                <a:latin typeface="Calibri" charset="0"/>
              </a:rPr>
              <a:t>Schulverbünde</a:t>
            </a:r>
          </a:p>
        </p:txBody>
      </p:sp>
      <p:cxnSp>
        <p:nvCxnSpPr>
          <p:cNvPr id="13" name="Gerade Verbindung mit Pfeil 12"/>
          <p:cNvCxnSpPr>
            <a:stCxn id="9" idx="2"/>
          </p:cNvCxnSpPr>
          <p:nvPr/>
        </p:nvCxnSpPr>
        <p:spPr>
          <a:xfrm rot="16200000" flipH="1">
            <a:off x="4668838" y="4799013"/>
            <a:ext cx="723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9" idx="3"/>
          </p:cNvCxnSpPr>
          <p:nvPr/>
        </p:nvCxnSpPr>
        <p:spPr>
          <a:xfrm>
            <a:off x="6477000" y="3552825"/>
            <a:ext cx="37465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rot="10800000" flipV="1">
            <a:off x="2830513" y="3552825"/>
            <a:ext cx="7524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stCxn id="9" idx="0"/>
          </p:cNvCxnSpPr>
          <p:nvPr/>
        </p:nvCxnSpPr>
        <p:spPr>
          <a:xfrm rot="5400000" flipH="1" flipV="1">
            <a:off x="4727575" y="2365376"/>
            <a:ext cx="60642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1" name="Textfeld 30"/>
          <p:cNvSpPr txBox="1">
            <a:spLocks noChangeArrowheads="1"/>
          </p:cNvSpPr>
          <p:nvPr/>
        </p:nvSpPr>
        <p:spPr bwMode="auto">
          <a:xfrm>
            <a:off x="3417888" y="1600200"/>
            <a:ext cx="4003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charset="0"/>
              </a:rPr>
              <a:t>Wohnortnahe Beschulung</a:t>
            </a:r>
          </a:p>
        </p:txBody>
      </p:sp>
      <p:sp>
        <p:nvSpPr>
          <p:cNvPr id="17422" name="Textfeld 31"/>
          <p:cNvSpPr txBox="1">
            <a:spLocks noChangeArrowheads="1"/>
          </p:cNvSpPr>
          <p:nvPr/>
        </p:nvSpPr>
        <p:spPr bwMode="auto">
          <a:xfrm>
            <a:off x="688975" y="3552825"/>
            <a:ext cx="190023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charset="0"/>
              </a:rPr>
              <a:t>Alle Angebote im Verbund</a:t>
            </a:r>
          </a:p>
        </p:txBody>
      </p:sp>
      <p:sp>
        <p:nvSpPr>
          <p:cNvPr id="17423" name="Textfeld 32"/>
          <p:cNvSpPr txBox="1">
            <a:spLocks noChangeArrowheads="1"/>
          </p:cNvSpPr>
          <p:nvPr/>
        </p:nvSpPr>
        <p:spPr bwMode="auto">
          <a:xfrm>
            <a:off x="2589213" y="5160963"/>
            <a:ext cx="5213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400" dirty="0">
                <a:latin typeface="Calibri" charset="0"/>
              </a:rPr>
              <a:t>Offenes/gebundenes Angebot</a:t>
            </a:r>
          </a:p>
          <a:p>
            <a:r>
              <a:rPr lang="de-DE" sz="2400" dirty="0">
                <a:latin typeface="Calibri" charset="0"/>
              </a:rPr>
              <a:t>Alle </a:t>
            </a:r>
            <a:r>
              <a:rPr lang="de-DE" sz="2400" dirty="0" smtClean="0">
                <a:latin typeface="Calibri" charset="0"/>
              </a:rPr>
              <a:t>BOZ-Zweige</a:t>
            </a:r>
            <a:endParaRPr lang="de-DE" sz="2400" dirty="0">
              <a:latin typeface="Calibri" charset="0"/>
            </a:endParaRPr>
          </a:p>
          <a:p>
            <a:r>
              <a:rPr lang="de-DE" sz="2400" dirty="0">
                <a:latin typeface="Calibri" charset="0"/>
              </a:rPr>
              <a:t>M-Angebot</a:t>
            </a:r>
          </a:p>
        </p:txBody>
      </p:sp>
      <p:sp>
        <p:nvSpPr>
          <p:cNvPr id="17424" name="Textfeld 33"/>
          <p:cNvSpPr txBox="1">
            <a:spLocks noChangeArrowheads="1"/>
          </p:cNvSpPr>
          <p:nvPr/>
        </p:nvSpPr>
        <p:spPr bwMode="auto">
          <a:xfrm>
            <a:off x="6634163" y="3513138"/>
            <a:ext cx="19891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400">
                <a:latin typeface="Calibri" charset="0"/>
              </a:rPr>
              <a:t>Lenkung der </a:t>
            </a:r>
          </a:p>
          <a:p>
            <a:r>
              <a:rPr lang="de-DE" sz="2400">
                <a:latin typeface="Calibri" charset="0"/>
              </a:rPr>
              <a:t>Schülerströme</a:t>
            </a: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3600" smtClean="0">
                <a:solidFill>
                  <a:srgbClr val="FF0000"/>
                </a:solidFill>
              </a:rPr>
              <a:t>Schulverbund München Ost</a:t>
            </a:r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798601"/>
              </p:ext>
            </p:extLst>
          </p:nvPr>
        </p:nvGraphicFramePr>
        <p:xfrm>
          <a:off x="236170" y="1417638"/>
          <a:ext cx="8804884" cy="487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7"/>
          <a:srcRect r="72365"/>
          <a:stretch>
            <a:fillRect/>
          </a:stretch>
        </p:blipFill>
        <p:spPr bwMode="auto">
          <a:xfrm>
            <a:off x="6706240" y="66613"/>
            <a:ext cx="1980560" cy="13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289738"/>
            <a:ext cx="2133600" cy="365125"/>
          </a:xfrm>
        </p:spPr>
        <p:txBody>
          <a:bodyPr/>
          <a:lstStyle/>
          <a:p>
            <a:pPr>
              <a:defRPr/>
            </a:pPr>
            <a:fld id="{646272F7-F56F-F442-AB03-DB7F92E3E38C}" type="slidenum">
              <a:rPr lang="de-DE"/>
              <a:pPr>
                <a:defRPr/>
              </a:pPr>
              <a:t>4</a:t>
            </a:fld>
            <a:endParaRPr lang="de-DE"/>
          </a:p>
        </p:txBody>
      </p:sp>
      <p:sp>
        <p:nvSpPr>
          <p:cNvPr id="18439" name="Rechteck 6"/>
          <p:cNvSpPr>
            <a:spLocks noChangeArrowheads="1"/>
          </p:cNvSpPr>
          <p:nvPr/>
        </p:nvSpPr>
        <p:spPr bwMode="auto">
          <a:xfrm>
            <a:off x="457200" y="1417638"/>
            <a:ext cx="7380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lvl="4"/>
            <a:endParaRPr lang="en-US" sz="2800">
              <a:solidFill>
                <a:srgbClr val="002D99"/>
              </a:solidFill>
              <a:latin typeface="Calibri" charset="0"/>
              <a:ea typeface="Futura" charset="0"/>
              <a:cs typeface="Futura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3215835" y="4547114"/>
            <a:ext cx="2559237" cy="1457706"/>
            <a:chOff x="0" y="1956534"/>
            <a:chExt cx="2559237" cy="1457706"/>
          </a:xfrm>
        </p:grpSpPr>
        <p:sp>
          <p:nvSpPr>
            <p:cNvPr id="10" name="Rechteck 9"/>
            <p:cNvSpPr/>
            <p:nvPr/>
          </p:nvSpPr>
          <p:spPr>
            <a:xfrm>
              <a:off x="0" y="1956534"/>
              <a:ext cx="2559237" cy="145770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Textfeld 10"/>
            <p:cNvSpPr txBox="1"/>
            <p:nvPr/>
          </p:nvSpPr>
          <p:spPr>
            <a:xfrm>
              <a:off x="0" y="1956534"/>
              <a:ext cx="2559237" cy="1457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500" kern="1200" dirty="0" smtClean="0"/>
                <a:t>Mittelschule an der </a:t>
              </a:r>
              <a:r>
                <a:rPr lang="de-DE" sz="2500" kern="1200" dirty="0" smtClean="0"/>
                <a:t>Hochstraße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500" dirty="0" smtClean="0"/>
                <a:t>(GT)</a:t>
              </a:r>
              <a:endParaRPr lang="de-DE" sz="2500" kern="1200" dirty="0"/>
            </a:p>
          </p:txBody>
        </p:sp>
      </p:grp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26075" y="1483930"/>
            <a:ext cx="7547919" cy="121809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Im Verbund sind die MS </a:t>
            </a:r>
            <a:r>
              <a:rPr lang="de-DE" sz="3600" dirty="0" err="1" smtClean="0">
                <a:solidFill>
                  <a:srgbClr val="FF0000"/>
                </a:solidFill>
                <a:ea typeface="+mj-ea"/>
                <a:cs typeface="+mj-cs"/>
              </a:rPr>
              <a:t>Inzeller</a:t>
            </a: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 Weg, die MS </a:t>
            </a:r>
            <a:r>
              <a:rPr lang="de-DE" sz="3600" dirty="0" err="1" smtClean="0">
                <a:solidFill>
                  <a:srgbClr val="FF0000"/>
                </a:solidFill>
                <a:ea typeface="+mj-ea"/>
                <a:cs typeface="+mj-cs"/>
              </a:rPr>
              <a:t>Stuntzstraße</a:t>
            </a: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 und die MS </a:t>
            </a:r>
            <a:r>
              <a:rPr lang="de-DE" sz="3600" dirty="0" err="1" smtClean="0">
                <a:solidFill>
                  <a:srgbClr val="FF0000"/>
                </a:solidFill>
                <a:ea typeface="+mj-ea"/>
                <a:cs typeface="+mj-cs"/>
              </a:rPr>
              <a:t>Wörthstraße</a:t>
            </a: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 die Schule mit dem M-Angebot.</a:t>
            </a:r>
            <a:endParaRPr lang="de-DE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19459" name="Inhaltsplatzhalter 9"/>
          <p:cNvSpPr>
            <a:spLocks noGrp="1"/>
          </p:cNvSpPr>
          <p:nvPr>
            <p:ph idx="1"/>
          </p:nvPr>
        </p:nvSpPr>
        <p:spPr>
          <a:xfrm>
            <a:off x="457200" y="2990335"/>
            <a:ext cx="8229600" cy="1025611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de-DE" dirty="0" smtClean="0">
                <a:solidFill>
                  <a:srgbClr val="FF0000"/>
                </a:solidFill>
              </a:rPr>
              <a:t>          Die Schüler werden möglichst wohnortnah beschult</a:t>
            </a:r>
          </a:p>
          <a:p>
            <a:pPr eaLnBrk="1" hangingPunct="1">
              <a:buFont typeface="Arial" charset="0"/>
              <a:buNone/>
            </a:pPr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81ED3A-AC56-3647-837B-FF0A601FCCE1}" type="slidenum">
              <a:rPr lang="de-DE"/>
              <a:pPr>
                <a:defRPr/>
              </a:pPr>
              <a:t>5</a:t>
            </a:fld>
            <a:endParaRPr lang="de-DE"/>
          </a:p>
        </p:txBody>
      </p:sp>
      <p:pic>
        <p:nvPicPr>
          <p:cNvPr id="19462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7160741" y="103107"/>
            <a:ext cx="1853514" cy="126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feld 16"/>
          <p:cNvSpPr txBox="1">
            <a:spLocks noChangeArrowheads="1"/>
          </p:cNvSpPr>
          <p:nvPr/>
        </p:nvSpPr>
        <p:spPr bwMode="auto">
          <a:xfrm>
            <a:off x="597694" y="4207704"/>
            <a:ext cx="79486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de-DE" sz="3200" dirty="0" smtClean="0">
                <a:solidFill>
                  <a:srgbClr val="000090"/>
                </a:solidFill>
                <a:latin typeface="Calibri" charset="0"/>
              </a:rPr>
              <a:t>Mittelschule </a:t>
            </a:r>
            <a:r>
              <a:rPr lang="de-DE" sz="3200" dirty="0">
                <a:solidFill>
                  <a:srgbClr val="000090"/>
                </a:solidFill>
                <a:latin typeface="Calibri" charset="0"/>
              </a:rPr>
              <a:t>am </a:t>
            </a:r>
            <a:r>
              <a:rPr lang="de-DE" sz="3200" dirty="0" err="1">
                <a:solidFill>
                  <a:srgbClr val="000090"/>
                </a:solidFill>
                <a:latin typeface="Calibri" charset="0"/>
              </a:rPr>
              <a:t>Inzeller</a:t>
            </a:r>
            <a:r>
              <a:rPr lang="de-DE" sz="3200" dirty="0">
                <a:solidFill>
                  <a:srgbClr val="000090"/>
                </a:solidFill>
                <a:latin typeface="Calibri" charset="0"/>
              </a:rPr>
              <a:t> Weg 4</a:t>
            </a:r>
            <a:endParaRPr lang="de-DE" sz="3200" dirty="0">
              <a:latin typeface="Calibri" charset="0"/>
            </a:endParaRPr>
          </a:p>
          <a:p>
            <a:pPr algn="ctr"/>
            <a:r>
              <a:rPr lang="de-DE" sz="3200" dirty="0">
                <a:latin typeface="Calibri" charset="0"/>
              </a:rPr>
              <a:t>Im laufenden Schuljahr: </a:t>
            </a:r>
            <a:r>
              <a:rPr lang="de-DE" sz="3200" dirty="0" smtClean="0">
                <a:latin typeface="Calibri" charset="0"/>
              </a:rPr>
              <a:t>13 </a:t>
            </a:r>
            <a:r>
              <a:rPr lang="de-DE" sz="3200" dirty="0">
                <a:latin typeface="Calibri" charset="0"/>
              </a:rPr>
              <a:t>Klassen</a:t>
            </a:r>
          </a:p>
          <a:p>
            <a:pPr algn="ctr"/>
            <a:r>
              <a:rPr lang="de-DE" sz="3200" dirty="0">
                <a:latin typeface="Calibri" charset="0"/>
              </a:rPr>
              <a:t> </a:t>
            </a:r>
            <a:r>
              <a:rPr lang="de-DE" sz="3200" dirty="0" smtClean="0">
                <a:latin typeface="Calibri" charset="0"/>
              </a:rPr>
              <a:t>davon </a:t>
            </a:r>
            <a:r>
              <a:rPr lang="de-DE" sz="3200" dirty="0">
                <a:latin typeface="Calibri" charset="0"/>
              </a:rPr>
              <a:t>6</a:t>
            </a:r>
            <a:r>
              <a:rPr lang="de-DE" sz="3200" dirty="0" smtClean="0">
                <a:latin typeface="Calibri" charset="0"/>
              </a:rPr>
              <a:t> </a:t>
            </a:r>
            <a:r>
              <a:rPr lang="de-DE" sz="3200" dirty="0">
                <a:latin typeface="Calibri" charset="0"/>
              </a:rPr>
              <a:t>M-Klassen</a:t>
            </a:r>
          </a:p>
          <a:p>
            <a:pPr algn="ctr"/>
            <a:r>
              <a:rPr lang="de-DE" sz="3200" dirty="0">
                <a:latin typeface="Calibri" charset="0"/>
              </a:rPr>
              <a:t>c</a:t>
            </a:r>
            <a:r>
              <a:rPr lang="de-DE" sz="3200" dirty="0" smtClean="0">
                <a:latin typeface="Calibri" charset="0"/>
              </a:rPr>
              <a:t>a</a:t>
            </a:r>
            <a:r>
              <a:rPr lang="de-DE" sz="3200" dirty="0" smtClean="0">
                <a:latin typeface="Calibri" charset="0"/>
              </a:rPr>
              <a:t>. </a:t>
            </a:r>
            <a:r>
              <a:rPr lang="de-DE" sz="3200" dirty="0" smtClean="0">
                <a:latin typeface="Calibri" charset="0"/>
              </a:rPr>
              <a:t>300 </a:t>
            </a:r>
            <a:r>
              <a:rPr lang="de-DE" sz="3200" dirty="0">
                <a:latin typeface="Calibri" charset="0"/>
              </a:rPr>
              <a:t>Schüler</a:t>
            </a:r>
          </a:p>
          <a:p>
            <a:pPr algn="ctr"/>
            <a:r>
              <a:rPr lang="de-DE" sz="3200" dirty="0" smtClean="0">
                <a:latin typeface="Calibri" charset="0"/>
              </a:rPr>
              <a:t>ca. </a:t>
            </a:r>
            <a:r>
              <a:rPr lang="de-DE" sz="3200" dirty="0">
                <a:latin typeface="Calibri" charset="0"/>
              </a:rPr>
              <a:t>30 Kolleginnen und Kollegen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3600" smtClean="0">
                <a:solidFill>
                  <a:srgbClr val="FF0000"/>
                </a:solidFill>
              </a:rPr>
              <a:t>Fächer in der Mittelschule</a:t>
            </a:r>
          </a:p>
        </p:txBody>
      </p:sp>
      <p:sp>
        <p:nvSpPr>
          <p:cNvPr id="20483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865CC44C-269C-A546-84BD-81A8ACF2F896}" type="slidenum">
              <a:rPr lang="de-DE"/>
              <a:pPr>
                <a:buFont typeface="Wingdings" charset="2"/>
                <a:buChar char="ü"/>
                <a:defRPr/>
              </a:pPr>
              <a:t>6</a:t>
            </a:fld>
            <a:endParaRPr lang="de-DE" dirty="0"/>
          </a:p>
        </p:txBody>
      </p:sp>
      <p:sp>
        <p:nvSpPr>
          <p:cNvPr id="20487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" y="1417638"/>
            <a:ext cx="2066925" cy="1117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Deutsch</a:t>
            </a:r>
          </a:p>
        </p:txBody>
      </p:sp>
      <p:sp>
        <p:nvSpPr>
          <p:cNvPr id="10" name="Rechteck 9"/>
          <p:cNvSpPr/>
          <p:nvPr/>
        </p:nvSpPr>
        <p:spPr>
          <a:xfrm>
            <a:off x="457200" y="3022600"/>
            <a:ext cx="2393950" cy="7953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Mathematik</a:t>
            </a:r>
          </a:p>
        </p:txBody>
      </p:sp>
      <p:sp>
        <p:nvSpPr>
          <p:cNvPr id="11" name="Raute 10"/>
          <p:cNvSpPr/>
          <p:nvPr/>
        </p:nvSpPr>
        <p:spPr>
          <a:xfrm>
            <a:off x="2549525" y="1417638"/>
            <a:ext cx="2963508" cy="1604962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Englisch</a:t>
            </a:r>
          </a:p>
        </p:txBody>
      </p:sp>
      <p:sp>
        <p:nvSpPr>
          <p:cNvPr id="12" name="Träne 11"/>
          <p:cNvSpPr/>
          <p:nvPr/>
        </p:nvSpPr>
        <p:spPr>
          <a:xfrm>
            <a:off x="3609975" y="3068638"/>
            <a:ext cx="1635125" cy="1500187"/>
          </a:xfrm>
          <a:prstGeom prst="teardrop">
            <a:avLst>
              <a:gd name="adj" fmla="val 1628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0090"/>
                </a:solidFill>
              </a:rPr>
              <a:t>NT</a:t>
            </a:r>
            <a:endParaRPr lang="de-DE" sz="2800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0090"/>
                </a:solidFill>
              </a:rPr>
              <a:t>GPG</a:t>
            </a:r>
            <a:endParaRPr lang="de-DE" sz="2800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err="1" smtClean="0">
                <a:solidFill>
                  <a:srgbClr val="000090"/>
                </a:solidFill>
              </a:rPr>
              <a:t>WiB</a:t>
            </a:r>
            <a:endParaRPr lang="de-DE" sz="2800" dirty="0">
              <a:solidFill>
                <a:srgbClr val="000090"/>
              </a:solidFill>
            </a:endParaRPr>
          </a:p>
        </p:txBody>
      </p:sp>
      <p:sp>
        <p:nvSpPr>
          <p:cNvPr id="13" name="Abgerundetes Rechteck 12"/>
          <p:cNvSpPr/>
          <p:nvPr/>
        </p:nvSpPr>
        <p:spPr>
          <a:xfrm>
            <a:off x="5894479" y="1488734"/>
            <a:ext cx="2992582" cy="20275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-</a:t>
            </a:r>
            <a:r>
              <a:rPr lang="de-DE" sz="2800" dirty="0" smtClean="0">
                <a:solidFill>
                  <a:srgbClr val="000090"/>
                </a:solidFill>
              </a:rPr>
              <a:t>Wirtschaft und Kommunikation</a:t>
            </a:r>
            <a:endParaRPr lang="de-DE" sz="2800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0090"/>
                </a:solidFill>
              </a:rPr>
              <a:t>-Technik </a:t>
            </a:r>
            <a:endParaRPr lang="de-DE" sz="2800" dirty="0">
              <a:solidFill>
                <a:srgbClr val="00009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smtClean="0">
                <a:solidFill>
                  <a:srgbClr val="000090"/>
                </a:solidFill>
              </a:rPr>
              <a:t>-Ernährung und Soziales</a:t>
            </a:r>
            <a:endParaRPr lang="de-DE" sz="2800" dirty="0">
              <a:solidFill>
                <a:srgbClr val="00009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124200" y="5605463"/>
            <a:ext cx="2014538" cy="75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Sport</a:t>
            </a:r>
          </a:p>
        </p:txBody>
      </p:sp>
      <p:sp>
        <p:nvSpPr>
          <p:cNvPr id="15" name="Rechteck 14"/>
          <p:cNvSpPr/>
          <p:nvPr/>
        </p:nvSpPr>
        <p:spPr>
          <a:xfrm>
            <a:off x="457200" y="5605463"/>
            <a:ext cx="1990725" cy="75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Musik/ Kunst</a:t>
            </a:r>
          </a:p>
        </p:txBody>
      </p:sp>
      <p:sp>
        <p:nvSpPr>
          <p:cNvPr id="16" name="Rechteck 15"/>
          <p:cNvSpPr/>
          <p:nvPr/>
        </p:nvSpPr>
        <p:spPr>
          <a:xfrm>
            <a:off x="5638800" y="5605463"/>
            <a:ext cx="2393950" cy="7508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>
                <a:solidFill>
                  <a:srgbClr val="000090"/>
                </a:solidFill>
              </a:rPr>
              <a:t>Religion/ Ethik</a:t>
            </a:r>
          </a:p>
        </p:txBody>
      </p:sp>
      <p:sp>
        <p:nvSpPr>
          <p:cNvPr id="17" name="Gleichschenkliges Dreieck 16"/>
          <p:cNvSpPr/>
          <p:nvPr/>
        </p:nvSpPr>
        <p:spPr>
          <a:xfrm>
            <a:off x="5245100" y="3739205"/>
            <a:ext cx="3741737" cy="1463675"/>
          </a:xfrm>
          <a:prstGeom prst="triangle">
            <a:avLst>
              <a:gd name="adj" fmla="val 480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dirty="0" err="1">
                <a:solidFill>
                  <a:srgbClr val="000090"/>
                </a:solidFill>
              </a:rPr>
              <a:t>Wahlpflicht-fächer</a:t>
            </a:r>
            <a:endParaRPr lang="de-DE" sz="2800" dirty="0">
              <a:solidFill>
                <a:srgbClr val="000090"/>
              </a:solidFill>
            </a:endParaRPr>
          </a:p>
        </p:txBody>
      </p:sp>
      <p:sp>
        <p:nvSpPr>
          <p:cNvPr id="18" name="Gleichschenkliges Dreieck 17"/>
          <p:cNvSpPr/>
          <p:nvPr/>
        </p:nvSpPr>
        <p:spPr>
          <a:xfrm>
            <a:off x="835025" y="4157663"/>
            <a:ext cx="2016125" cy="822325"/>
          </a:xfrm>
          <a:prstGeom prst="triangl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498" name="Textfeld 20"/>
          <p:cNvSpPr txBox="1">
            <a:spLocks noChangeArrowheads="1"/>
          </p:cNvSpPr>
          <p:nvPr/>
        </p:nvSpPr>
        <p:spPr bwMode="auto">
          <a:xfrm>
            <a:off x="1377950" y="4376738"/>
            <a:ext cx="11461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sz="2800" dirty="0" smtClean="0">
                <a:solidFill>
                  <a:srgbClr val="000090"/>
                </a:solidFill>
                <a:latin typeface="Calibri" charset="0"/>
              </a:rPr>
              <a:t>Inf.</a:t>
            </a:r>
            <a:endParaRPr lang="de-DE" sz="2800" dirty="0">
              <a:solidFill>
                <a:srgbClr val="000090"/>
              </a:solidFill>
              <a:latin typeface="Calibri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525213" y="676274"/>
            <a:ext cx="8229600" cy="1373187"/>
          </a:xfrm>
        </p:spPr>
        <p:txBody>
          <a:bodyPr/>
          <a:lstStyle/>
          <a:p>
            <a:pPr algn="l" eaLnBrk="1" hangingPunct="1"/>
            <a:r>
              <a:rPr lang="de-DE" sz="3600" dirty="0" smtClean="0">
                <a:solidFill>
                  <a:srgbClr val="FF0000"/>
                </a:solidFill>
              </a:rPr>
              <a:t/>
            </a:r>
            <a:br>
              <a:rPr lang="de-DE" sz="3600" dirty="0" smtClean="0">
                <a:solidFill>
                  <a:srgbClr val="FF0000"/>
                </a:solidFill>
              </a:rPr>
            </a:br>
            <a:r>
              <a:rPr lang="de-DE" sz="3600" dirty="0" smtClean="0">
                <a:solidFill>
                  <a:srgbClr val="FF0000"/>
                </a:solidFill>
              </a:rPr>
              <a:t>Die Mittelschule – eine schülernahe berufsvorbereitende Schule</a:t>
            </a:r>
          </a:p>
        </p:txBody>
      </p:sp>
      <p:sp>
        <p:nvSpPr>
          <p:cNvPr id="21507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/>
          <a:srcRect r="72365"/>
          <a:stretch>
            <a:fillRect/>
          </a:stretch>
        </p:blipFill>
        <p:spPr bwMode="auto">
          <a:xfrm>
            <a:off x="7248588" y="1"/>
            <a:ext cx="1895412" cy="129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BCF111A5-21D5-A54C-BA38-54367F89150C}" type="slidenum">
              <a:rPr lang="de-DE"/>
              <a:pPr>
                <a:buFont typeface="Wingdings" charset="2"/>
                <a:buChar char="ü"/>
                <a:defRPr/>
              </a:pPr>
              <a:t>7</a:t>
            </a:fld>
            <a:endParaRPr lang="de-DE" dirty="0"/>
          </a:p>
        </p:txBody>
      </p:sp>
      <p:sp>
        <p:nvSpPr>
          <p:cNvPr id="21511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21512" name="Textfeld 9"/>
          <p:cNvSpPr txBox="1">
            <a:spLocks noChangeArrowheads="1"/>
          </p:cNvSpPr>
          <p:nvPr/>
        </p:nvSpPr>
        <p:spPr bwMode="auto">
          <a:xfrm>
            <a:off x="327819" y="2191725"/>
            <a:ext cx="848836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>
              <a:buFont typeface="Wingdings" charset="2"/>
              <a:buChar char="ü"/>
            </a:pP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Klassenlehrerprinzip</a:t>
            </a:r>
            <a:endParaRPr lang="en-US" sz="3200" dirty="0" smtClean="0">
              <a:solidFill>
                <a:srgbClr val="000000"/>
              </a:solidFill>
              <a:latin typeface="Calibri" charset="0"/>
              <a:ea typeface="Futura" charset="0"/>
              <a:cs typeface="Futura" charset="0"/>
            </a:endParaRPr>
          </a:p>
          <a:p>
            <a:pPr marL="228600">
              <a:buFont typeface="Wingdings" charset="2"/>
              <a:buChar char="ü"/>
            </a:pP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Persönlichkeitsbildung</a:t>
            </a:r>
            <a:endParaRPr lang="en-US" sz="3200" dirty="0">
              <a:solidFill>
                <a:srgbClr val="000000"/>
              </a:solidFill>
              <a:latin typeface="Calibri" charset="0"/>
              <a:ea typeface="Futura" charset="0"/>
              <a:cs typeface="Futura" charset="0"/>
            </a:endParaRPr>
          </a:p>
          <a:p>
            <a:pPr marL="228600">
              <a:buFont typeface="Wingdings" charset="2"/>
              <a:buChar char="ü"/>
            </a:pPr>
            <a:r>
              <a:rPr lang="en-US" sz="3200" dirty="0" err="1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Handlungs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- und </a:t>
            </a:r>
            <a:r>
              <a:rPr lang="en-US" sz="3200" dirty="0" err="1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projektorientierte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			</a:t>
            </a: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Unterrichtsformen</a:t>
            </a:r>
            <a:endParaRPr lang="en-US" sz="3200" dirty="0" smtClean="0">
              <a:solidFill>
                <a:srgbClr val="000000"/>
              </a:solidFill>
              <a:latin typeface="Calibri" charset="0"/>
              <a:ea typeface="Futura" charset="0"/>
              <a:cs typeface="Futura" charset="0"/>
            </a:endParaRPr>
          </a:p>
          <a:p>
            <a:pPr marL="228600">
              <a:buFont typeface="Wingdings" charset="2"/>
              <a:buChar char="ü"/>
            </a:pP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Gezielte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und intensive </a:t>
            </a:r>
            <a:r>
              <a:rPr lang="en-US" sz="3200" dirty="0" err="1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Vorbereitung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 auf das</a:t>
            </a:r>
          </a:p>
          <a:p>
            <a:pPr marL="228600" lvl="0"/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Wirtschafts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- </a:t>
            </a:r>
            <a:r>
              <a:rPr lang="en-US" sz="3200" dirty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und </a:t>
            </a: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Arbeitsleben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: 			    		 		</a:t>
            </a:r>
            <a:r>
              <a:rPr lang="en-US" sz="3200" dirty="0" err="1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Berufsorientierung</a:t>
            </a:r>
            <a:r>
              <a:rPr lang="en-US" sz="3200" dirty="0" smtClean="0">
                <a:solidFill>
                  <a:srgbClr val="000000"/>
                </a:solidFill>
                <a:latin typeface="Calibri" charset="0"/>
                <a:ea typeface="Futura" charset="0"/>
                <a:cs typeface="Futura" charset="0"/>
              </a:rPr>
              <a:t>		</a:t>
            </a:r>
            <a:endParaRPr lang="en-US" sz="3200" dirty="0">
              <a:solidFill>
                <a:srgbClr val="000000"/>
              </a:solidFill>
              <a:latin typeface="Calibri" charset="0"/>
              <a:ea typeface="Futura" charset="0"/>
              <a:cs typeface="Futura" charset="0"/>
            </a:endParaRPr>
          </a:p>
          <a:p>
            <a:pPr marL="228600"/>
            <a:endParaRPr lang="en-US" sz="3200" dirty="0">
              <a:solidFill>
                <a:srgbClr val="0000FF"/>
              </a:solidFill>
              <a:latin typeface="Calibri" charset="0"/>
              <a:ea typeface="Futura" charset="0"/>
              <a:cs typeface="Futura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DE" sz="3600" smtClean="0">
                <a:solidFill>
                  <a:srgbClr val="FF0000"/>
                </a:solidFill>
              </a:rPr>
              <a:t>Die Mittelschule – eine berufs-</a:t>
            </a:r>
            <a:br>
              <a:rPr lang="de-DE" sz="3600" smtClean="0">
                <a:solidFill>
                  <a:srgbClr val="FF0000"/>
                </a:solidFill>
              </a:rPr>
            </a:br>
            <a:r>
              <a:rPr lang="de-DE" sz="3600" smtClean="0">
                <a:solidFill>
                  <a:srgbClr val="FF0000"/>
                </a:solidFill>
              </a:rPr>
              <a:t>vorbereitende Schule</a:t>
            </a:r>
          </a:p>
        </p:txBody>
      </p:sp>
      <p:sp>
        <p:nvSpPr>
          <p:cNvPr id="23555" name="Inhaltsplatzhalt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Arial" charset="0"/>
              <a:buNone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>
              <a:solidFill>
                <a:srgbClr val="002D99"/>
              </a:solidFill>
              <a:ea typeface="Futura" charset="0"/>
              <a:cs typeface="Futura" charset="0"/>
            </a:endParaRPr>
          </a:p>
          <a:p>
            <a:pPr eaLnBrk="1" hangingPunct="1">
              <a:buFont typeface="Wingdings" charset="2"/>
              <a:buChar char="Ø"/>
            </a:pPr>
            <a:endParaRPr lang="en-US" dirty="0" smtClean="0">
              <a:solidFill>
                <a:srgbClr val="002D99"/>
              </a:solidFill>
              <a:ea typeface="Futura" charset="0"/>
              <a:cs typeface="Futura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Wingdings" charset="2"/>
              <a:buChar char="ü"/>
              <a:defRPr/>
            </a:pPr>
            <a:fld id="{18743A0C-F10C-A94F-9397-539C70912AB9}" type="slidenum">
              <a:rPr lang="de-DE"/>
              <a:pPr>
                <a:buFont typeface="Wingdings" charset="2"/>
                <a:buChar char="ü"/>
                <a:defRPr/>
              </a:pPr>
              <a:t>8</a:t>
            </a:fld>
            <a:endParaRPr lang="de-DE"/>
          </a:p>
        </p:txBody>
      </p:sp>
      <p:sp>
        <p:nvSpPr>
          <p:cNvPr id="23559" name="Rectangle 8"/>
          <p:cNvSpPr>
            <a:spLocks/>
          </p:cNvSpPr>
          <p:nvPr/>
        </p:nvSpPr>
        <p:spPr bwMode="auto">
          <a:xfrm>
            <a:off x="457200" y="1417638"/>
            <a:ext cx="8229600" cy="4416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186690" bIns="0" anchor="ctr">
            <a:prstTxWarp prst="textNoShape">
              <a:avLst/>
            </a:prstTxWarp>
          </a:bodyPr>
          <a:lstStyle/>
          <a:p>
            <a:endParaRPr lang="en-US" sz="1200">
              <a:latin typeface="Cambria" charset="0"/>
              <a:ea typeface="Cambria" charset="0"/>
              <a:cs typeface="Cambria" charset="0"/>
              <a:sym typeface="Cambria" charset="0"/>
            </a:endParaRPr>
          </a:p>
        </p:txBody>
      </p:sp>
      <p:sp>
        <p:nvSpPr>
          <p:cNvPr id="23560" name="Textfeld 9"/>
          <p:cNvSpPr txBox="1">
            <a:spLocks noChangeArrowheads="1"/>
          </p:cNvSpPr>
          <p:nvPr/>
        </p:nvSpPr>
        <p:spPr bwMode="auto">
          <a:xfrm>
            <a:off x="198438" y="1417638"/>
            <a:ext cx="84883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8600"/>
            <a:r>
              <a:rPr lang="en-US" sz="3200" dirty="0" err="1">
                <a:solidFill>
                  <a:srgbClr val="0000FF"/>
                </a:solidFill>
                <a:latin typeface="Calibri" charset="0"/>
                <a:ea typeface="Futura" charset="0"/>
                <a:cs typeface="Futura" charset="0"/>
              </a:rPr>
              <a:t>Boz-Fächer</a:t>
            </a:r>
            <a:endParaRPr lang="en-US" sz="3200" dirty="0">
              <a:solidFill>
                <a:srgbClr val="0000FF"/>
              </a:solidFill>
              <a:latin typeface="Calibri" charset="0"/>
              <a:ea typeface="Futura" charset="0"/>
              <a:cs typeface="Futura" charset="0"/>
            </a:endParaRPr>
          </a:p>
          <a:p>
            <a:pPr marL="228600"/>
            <a:endParaRPr lang="en-US" sz="3200" dirty="0">
              <a:solidFill>
                <a:srgbClr val="0000FF"/>
              </a:solidFill>
              <a:latin typeface="Calibri" charset="0"/>
              <a:ea typeface="Futura" charset="0"/>
              <a:cs typeface="Futura" charset="0"/>
            </a:endParaRP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569924"/>
              </p:ext>
            </p:extLst>
          </p:nvPr>
        </p:nvGraphicFramePr>
        <p:xfrm>
          <a:off x="457200" y="1880766"/>
          <a:ext cx="7742809" cy="4550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1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4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5161">
                <a:tc>
                  <a:txBody>
                    <a:bodyPr/>
                    <a:lstStyle/>
                    <a:p>
                      <a:r>
                        <a:rPr lang="de-DE" sz="2800" dirty="0" smtClean="0"/>
                        <a:t>Wirtschaft und Kommunikation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smtClean="0"/>
                        <a:t>Technik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 smtClean="0"/>
                        <a:t>Ernährung und Soziales</a:t>
                      </a:r>
                      <a:endParaRPr lang="de-DE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5634"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Berufe aus Wirtschaft/ </a:t>
                      </a:r>
                    </a:p>
                    <a:p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Verkehr/ Logistik/</a:t>
                      </a:r>
                    </a:p>
                    <a:p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Verwaltung</a:t>
                      </a:r>
                      <a:r>
                        <a:rPr lang="de-DE" sz="2400" baseline="0" dirty="0" smtClean="0"/>
                        <a:t>, </a:t>
                      </a:r>
                      <a:r>
                        <a:rPr lang="de-DE" sz="2400" dirty="0" smtClean="0"/>
                        <a:t> </a:t>
                      </a:r>
                      <a:r>
                        <a:rPr lang="de-DE" sz="2400" dirty="0" err="1" smtClean="0"/>
                        <a:t>Bürokauffmann</a:t>
                      </a:r>
                      <a:r>
                        <a:rPr lang="de-DE" sz="2400" dirty="0" smtClean="0"/>
                        <a:t>/-frau, Einzelhandel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Berufe</a:t>
                      </a:r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 aus Bau/ Holz/</a:t>
                      </a:r>
                      <a:r>
                        <a:rPr lang="de-DE" sz="2400" baseline="0" dirty="0" err="1" smtClean="0">
                          <a:solidFill>
                            <a:srgbClr val="FF0000"/>
                          </a:solidFill>
                        </a:rPr>
                        <a:t>Elektro</a:t>
                      </a:r>
                      <a:r>
                        <a:rPr lang="de-DE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de-DE" sz="2400" baseline="0" dirty="0" smtClean="0"/>
                        <a:t>wie Schreiner, Steinmetz, Zimmerer, Elektroniker</a:t>
                      </a:r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Berufe aus Ernährung/Gast-gewerbe/Gesund-</a:t>
                      </a:r>
                      <a:r>
                        <a:rPr lang="de-DE" sz="2400" dirty="0" err="1" smtClean="0">
                          <a:solidFill>
                            <a:srgbClr val="FF0000"/>
                          </a:solidFill>
                        </a:rPr>
                        <a:t>heit</a:t>
                      </a:r>
                      <a:r>
                        <a:rPr lang="de-DE" sz="2400" dirty="0" smtClean="0">
                          <a:solidFill>
                            <a:srgbClr val="FF0000"/>
                          </a:solidFill>
                        </a:rPr>
                        <a:t>/ Hauswirtschaft</a:t>
                      </a:r>
                    </a:p>
                    <a:p>
                      <a:r>
                        <a:rPr lang="de-DE" sz="2400" dirty="0" smtClean="0"/>
                        <a:t>wie Friseur, Koch</a:t>
                      </a:r>
                    </a:p>
                    <a:p>
                      <a:r>
                        <a:rPr lang="de-DE" sz="2400" dirty="0" smtClean="0"/>
                        <a:t>Erzieher/in, Krankenschwester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19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600" dirty="0" smtClean="0">
                <a:solidFill>
                  <a:srgbClr val="FF0000"/>
                </a:solidFill>
                <a:ea typeface="+mj-ea"/>
                <a:cs typeface="+mj-cs"/>
              </a:rPr>
              <a:t>Exkursion: BOZ-Fächer</a:t>
            </a:r>
            <a:endParaRPr lang="de-DE" sz="3600" dirty="0">
              <a:solidFill>
                <a:srgbClr val="FF0000"/>
              </a:solidFill>
              <a:ea typeface="+mj-ea"/>
              <a:cs typeface="+mj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E31BDE-4E8A-A444-9DD0-50B393586E7F}" type="slidenum">
              <a:rPr lang="de-DE"/>
              <a:pPr>
                <a:defRPr/>
              </a:pPr>
              <a:t>9</a:t>
            </a:fld>
            <a:endParaRPr lang="de-DE"/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2"/>
          <a:srcRect r="72365"/>
          <a:stretch>
            <a:fillRect/>
          </a:stretch>
        </p:blipFill>
        <p:spPr bwMode="auto">
          <a:xfrm>
            <a:off x="6477000" y="0"/>
            <a:ext cx="2667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Bild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12200" y="-15892463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feld 16"/>
          <p:cNvSpPr txBox="1">
            <a:spLocks noChangeArrowheads="1"/>
          </p:cNvSpPr>
          <p:nvPr/>
        </p:nvSpPr>
        <p:spPr bwMode="auto">
          <a:xfrm>
            <a:off x="738188" y="1819275"/>
            <a:ext cx="71183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>
                <a:srgbClr val="0000FF"/>
              </a:buClr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  <a:p>
            <a:pPr>
              <a:buClr>
                <a:srgbClr val="0000FF"/>
              </a:buClr>
              <a:buFont typeface="Wingdings" charset="2"/>
              <a:buChar char="§"/>
            </a:pPr>
            <a:endParaRPr lang="de-DE" sz="3200">
              <a:latin typeface="Calibri" charset="0"/>
            </a:endParaRPr>
          </a:p>
        </p:txBody>
      </p:sp>
      <p:pic>
        <p:nvPicPr>
          <p:cNvPr id="25608" name="Inhaltsplatzhalter 13" descr="IMGP8870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8187" r="-18187"/>
          <a:stretch>
            <a:fillRect/>
          </a:stretch>
        </p:blipFill>
        <p:spPr/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1095</Words>
  <Application>Microsoft Office PowerPoint</Application>
  <PresentationFormat>Bildschirmpräsentation (4:3)</PresentationFormat>
  <Paragraphs>297</Paragraphs>
  <Slides>28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6" baseType="lpstr">
      <vt:lpstr>ＭＳ Ｐゴシック</vt:lpstr>
      <vt:lpstr>Arial</vt:lpstr>
      <vt:lpstr>Calibri</vt:lpstr>
      <vt:lpstr>Cambria</vt:lpstr>
      <vt:lpstr>Comic Sans MS</vt:lpstr>
      <vt:lpstr>Futura</vt:lpstr>
      <vt:lpstr>Wingdings</vt:lpstr>
      <vt:lpstr>Office-Design</vt:lpstr>
      <vt:lpstr>Die Mittelschule mit M-Zweig</vt:lpstr>
      <vt:lpstr>Inhalte:</vt:lpstr>
      <vt:lpstr>Münchens Schullandschaft</vt:lpstr>
      <vt:lpstr>Schulverbund München Ost</vt:lpstr>
      <vt:lpstr>Im Verbund sind die MS Inzeller Weg, die MS Stuntzstraße und die MS Wörthstraße die Schule mit dem M-Angebot.</vt:lpstr>
      <vt:lpstr>Fächer in der Mittelschule</vt:lpstr>
      <vt:lpstr> Die Mittelschule – eine schülernahe berufsvorbereitende Schule</vt:lpstr>
      <vt:lpstr>Die Mittelschule – eine berufs- vorbereitende Schule</vt:lpstr>
      <vt:lpstr>Exkursion: BOZ-Fächer</vt:lpstr>
      <vt:lpstr>PowerPoint-Präsentation</vt:lpstr>
      <vt:lpstr>Abschlüsse an der MS</vt:lpstr>
      <vt:lpstr>Der QA in der R9 bzw M9 </vt:lpstr>
      <vt:lpstr>Was bringt der M-Zug den Schülerinnen und Schülern?</vt:lpstr>
      <vt:lpstr> Erhöhtes Anforderungsniveau</vt:lpstr>
      <vt:lpstr>Die Anforderungen in den Kernfächern</vt:lpstr>
      <vt:lpstr>Die Anforderungen in den Kernfächern</vt:lpstr>
      <vt:lpstr>Durchlässigkeit </vt:lpstr>
      <vt:lpstr>Die Schullaufbahn nach der  6. Klasse </vt:lpstr>
      <vt:lpstr>Zugangsmöglichkeiten im Einzelnen</vt:lpstr>
      <vt:lpstr>Zugangsmöglichkeiten</vt:lpstr>
      <vt:lpstr>Neues zu dem Aufnahmeprüfungen M7,  M8, M9</vt:lpstr>
      <vt:lpstr>Neues zu der Aufnahmeprüfungen M7 in  die M7  </vt:lpstr>
      <vt:lpstr>Termine zur Aufnahmeprüfungen M7  </vt:lpstr>
      <vt:lpstr>Aufnahmeprüfung</vt:lpstr>
      <vt:lpstr>Der Erwerb des Mittleren Bildungs- abschlusses</vt:lpstr>
      <vt:lpstr>Möglichkeiten nach Erwerb des Mittleren  Schulabschlusses</vt:lpstr>
      <vt:lpstr>Nachlese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Informationsabend zum M-Zug an der Mittelschule</dc:title>
  <dc:creator>Karin Weinberger</dc:creator>
  <cp:lastModifiedBy>Ludwig Ziesche</cp:lastModifiedBy>
  <cp:revision>103</cp:revision>
  <dcterms:created xsi:type="dcterms:W3CDTF">2016-01-19T16:25:27Z</dcterms:created>
  <dcterms:modified xsi:type="dcterms:W3CDTF">2024-03-04T11:40:17Z</dcterms:modified>
</cp:coreProperties>
</file>