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107"/>
    <a:srgbClr val="A02814"/>
    <a:srgbClr val="8C2312"/>
    <a:srgbClr val="CB0101"/>
    <a:srgbClr val="D5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pic>
        <p:nvPicPr>
          <p:cNvPr id="7" name="Picture 2" descr="I:\_Referenten\Recruiting\Personalmarketing\Bilder\vinzenzmurr_Logo_clai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415" y="5806997"/>
            <a:ext cx="1820191" cy="75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1/20/2021</a:t>
            </a:fld>
            <a:endParaRPr lang="en-US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nzenzmurr.de/karriere/ausbildung/" TargetMode="External"/><Relationship Id="rId2" Type="http://schemas.openxmlformats.org/officeDocument/2006/relationships/hyperlink" Target="mailto:Bewerbung@vinzenzmurr.d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7242" y="620688"/>
            <a:ext cx="7776864" cy="774903"/>
          </a:xfrm>
        </p:spPr>
        <p:txBody>
          <a:bodyPr>
            <a:noAutofit/>
          </a:bodyPr>
          <a:lstStyle/>
          <a:p>
            <a:r>
              <a:rPr lang="de-DE" sz="3200" dirty="0" smtClean="0">
                <a:solidFill>
                  <a:srgbClr val="A02814"/>
                </a:solidFill>
              </a:rPr>
              <a:t>Deine Ausbildungsmöglichkeiten in der Firma </a:t>
            </a:r>
            <a:endParaRPr lang="de-DE" sz="3200" dirty="0">
              <a:solidFill>
                <a:srgbClr val="A02814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6227" y="3806511"/>
            <a:ext cx="1615493" cy="914400"/>
          </a:xfrm>
        </p:spPr>
        <p:txBody>
          <a:bodyPr>
            <a:normAutofit/>
          </a:bodyPr>
          <a:lstStyle/>
          <a:p>
            <a:endParaRPr lang="de-DE" sz="1500" dirty="0"/>
          </a:p>
        </p:txBody>
      </p:sp>
      <p:pic>
        <p:nvPicPr>
          <p:cNvPr id="1026" name="Picture 2" descr="I:\_Referenten\Anzeigen\Social Media Kampagnen\Bilder\Brandl M_Pötschke_Moritz_Villevaud_Büttner_Vukovic Hamza_Wolf Jonathan_Favorit - Mitarbeiter Bi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545" y="3382532"/>
            <a:ext cx="4460258" cy="29732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:\_Referenten\Anzeigen\Bilder für Stellenanzeigen\Vinzenzmurr\vinzenzmurr_Logo_claim (Andere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546" y="1448125"/>
            <a:ext cx="4460258" cy="18347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947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895" y="774415"/>
            <a:ext cx="8136902" cy="648072"/>
          </a:xfrm>
        </p:spPr>
        <p:txBody>
          <a:bodyPr>
            <a:noAutofit/>
          </a:bodyPr>
          <a:lstStyle/>
          <a:p>
            <a:r>
              <a:rPr lang="de-DE" sz="2800" dirty="0">
                <a:solidFill>
                  <a:srgbClr val="A02814"/>
                </a:solidFill>
              </a:rPr>
              <a:t>Die Ausbildung zum/zur Fachverkäufer/in im Nahrungsmittelhandwerk Schwerpunkt Fleischerei</a:t>
            </a:r>
          </a:p>
        </p:txBody>
      </p:sp>
      <p:pic>
        <p:nvPicPr>
          <p:cNvPr id="1027" name="Picture 3" descr="I:\_Referenten\Anzeigen\Social Media Kampagnen\Bilder\Haxensülze People 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19649"/>
            <a:ext cx="1493166" cy="1990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2987823" y="1510065"/>
            <a:ext cx="56886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</a:rPr>
              <a:t>Deine Aufgaben:</a:t>
            </a:r>
            <a:r>
              <a:rPr lang="de-DE" sz="1700" b="1" dirty="0"/>
              <a:t/>
            </a:r>
            <a:br>
              <a:rPr lang="de-DE" sz="1700" b="1" dirty="0"/>
            </a:br>
            <a:r>
              <a:rPr lang="de-DE" sz="1700" dirty="0">
                <a:latin typeface="Calibri" panose="020F0502020204030204" pitchFamily="34" charset="0"/>
              </a:rPr>
              <a:t>• Herstellung von Spezialitäten, Feinkost und Salaten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Fachgerechter Umgang mit Fleisch und Fleischerzeugnissen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Planung, Vorbereitung und Herstellung von Buffets, </a:t>
            </a:r>
            <a:r>
              <a:rPr lang="de-DE" sz="1700" dirty="0" smtClean="0">
                <a:latin typeface="Calibri" panose="020F0502020204030204" pitchFamily="34" charset="0"/>
              </a:rPr>
              <a:t>Menüs                             und </a:t>
            </a:r>
            <a:r>
              <a:rPr lang="de-DE" sz="1700" dirty="0">
                <a:latin typeface="Calibri" panose="020F0502020204030204" pitchFamily="34" charset="0"/>
              </a:rPr>
              <a:t>küchenfertigen Erzeugnissen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Warenpräsentation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Verkauf, Beratung und Service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Lebensmittelkunde, Hygiene und </a:t>
            </a:r>
            <a:r>
              <a:rPr lang="de-DE" sz="1700" dirty="0" smtClean="0">
                <a:latin typeface="Calibri" panose="020F0502020204030204" pitchFamily="34" charset="0"/>
              </a:rPr>
              <a:t>Sicherheit</a:t>
            </a:r>
            <a:endParaRPr lang="de-DE" sz="1700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3717031"/>
            <a:ext cx="4968552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1"/>
                </a:solidFill>
                <a:latin typeface="Calibri" panose="020F0502020204030204" pitchFamily="34" charset="0"/>
              </a:rPr>
              <a:t/>
            </a:r>
            <a:br>
              <a:rPr lang="de-DE" dirty="0">
                <a:solidFill>
                  <a:schemeClr val="accent1"/>
                </a:solidFill>
                <a:latin typeface="Calibri" panose="020F0502020204030204" pitchFamily="34" charset="0"/>
              </a:rPr>
            </a:br>
            <a:r>
              <a:rPr lang="de-DE" b="1" dirty="0">
                <a:latin typeface="Calibri" panose="020F0502020204030204" pitchFamily="34" charset="0"/>
              </a:rPr>
              <a:t>Was du mitbringen solltest:</a:t>
            </a:r>
            <a:r>
              <a:rPr lang="de-DE" sz="1700" dirty="0">
                <a:latin typeface="Calibri" panose="020F0502020204030204" pitchFamily="34" charset="0"/>
              </a:rPr>
              <a:t/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mindestens den Hauptschulabschluss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gute Kenntnisse in Deutsch und Mathematik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Teamfähigkeit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Kontaktfreudigkeit</a:t>
            </a:r>
            <a:br>
              <a:rPr lang="de-DE" sz="1700" dirty="0">
                <a:latin typeface="Calibri" panose="020F0502020204030204" pitchFamily="34" charset="0"/>
              </a:rPr>
            </a:br>
            <a:r>
              <a:rPr lang="de-DE" sz="1700" dirty="0">
                <a:latin typeface="Calibri" panose="020F0502020204030204" pitchFamily="34" charset="0"/>
              </a:rPr>
              <a:t>• Freude am Umgang mit Kunden</a:t>
            </a:r>
            <a:endParaRPr lang="de-DE" sz="1700" dirty="0"/>
          </a:p>
          <a:p>
            <a:endParaRPr lang="de-DE" dirty="0"/>
          </a:p>
        </p:txBody>
      </p:sp>
      <p:pic>
        <p:nvPicPr>
          <p:cNvPr id="7" name="Picture 2" descr="I:\_Referenten\Anzeigen\Social Media Kampagnen\Bilder\Matzke_Widl_Markotic_Jahn_Brosig_Mettbach_Yusuf_ WhatsApp Image 2019-04-11 at 14.22.1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855900"/>
            <a:ext cx="2485059" cy="18637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5739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92888" cy="1080120"/>
          </a:xfrm>
        </p:spPr>
        <p:txBody>
          <a:bodyPr>
            <a:normAutofit/>
          </a:bodyPr>
          <a:lstStyle/>
          <a:p>
            <a:r>
              <a:rPr lang="de-DE" sz="2800" dirty="0">
                <a:solidFill>
                  <a:srgbClr val="A02814"/>
                </a:solidFill>
              </a:rPr>
              <a:t>Die Ausbildung zum/zur Kaufmann/Kauffrau für Büromanagement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713094" y="1340768"/>
            <a:ext cx="7315290" cy="2377764"/>
          </a:xfrm>
          <a:prstGeom prst="rect">
            <a:avLst/>
          </a:prstGeom>
        </p:spPr>
        <p:txBody>
          <a:bodyPr vert="horz" lIns="182880" tIns="91440">
            <a:normAutofit fontScale="250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20000"/>
              </a:lnSpc>
              <a:buNone/>
            </a:pPr>
            <a:r>
              <a:rPr lang="de-DE" sz="7200" b="1" dirty="0">
                <a:latin typeface="Calibri" panose="020F0502020204030204" pitchFamily="34" charset="0"/>
              </a:rPr>
              <a:t>Was du mitbringen solltest</a:t>
            </a:r>
            <a:r>
              <a:rPr lang="de-DE" sz="7200" b="1" dirty="0" smtClean="0">
                <a:latin typeface="Calibri" panose="020F0502020204030204" pitchFamily="34" charset="0"/>
              </a:rPr>
              <a:t>:</a:t>
            </a:r>
            <a:endParaRPr lang="de-DE" sz="7200" b="1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de-DE" sz="6800" dirty="0">
                <a:latin typeface="Calibri" panose="020F0502020204030204" pitchFamily="34" charset="0"/>
              </a:rPr>
              <a:t>Eine gute Mittlere Reife, Wirtschaftsschule, Fachabitur oder Abitur</a:t>
            </a:r>
          </a:p>
          <a:p>
            <a:pPr>
              <a:lnSpc>
                <a:spcPct val="120000"/>
              </a:lnSpc>
            </a:pPr>
            <a:r>
              <a:rPr lang="de-DE" sz="6800" dirty="0">
                <a:latin typeface="Calibri" panose="020F0502020204030204" pitchFamily="34" charset="0"/>
              </a:rPr>
              <a:t>Idealerweise erste Erfahrungen in den Kernfächern, Buchführung, Rechnungswesen und Deutsch</a:t>
            </a:r>
          </a:p>
          <a:p>
            <a:pPr>
              <a:lnSpc>
                <a:spcPct val="120000"/>
              </a:lnSpc>
            </a:pPr>
            <a:r>
              <a:rPr lang="de-DE" sz="6800" dirty="0">
                <a:latin typeface="Calibri" panose="020F0502020204030204" pitchFamily="34" charset="0"/>
              </a:rPr>
              <a:t>Starkes Engagement und Leistungsbereitschaft</a:t>
            </a:r>
          </a:p>
          <a:p>
            <a:pPr>
              <a:lnSpc>
                <a:spcPct val="120000"/>
              </a:lnSpc>
            </a:pPr>
            <a:r>
              <a:rPr lang="de-DE" sz="6800" dirty="0" smtClean="0">
                <a:latin typeface="Calibri" panose="020F0502020204030204" pitchFamily="34" charset="0"/>
              </a:rPr>
              <a:t>Als </a:t>
            </a:r>
            <a:r>
              <a:rPr lang="de-DE" sz="6800" dirty="0">
                <a:latin typeface="Calibri" panose="020F0502020204030204" pitchFamily="34" charset="0"/>
              </a:rPr>
              <a:t>Kauffrau/-mann verfügst Du über eine gute schriftliche und mündliche Ausdrucksgewandtheit</a:t>
            </a:r>
          </a:p>
          <a:p>
            <a:pPr marL="0" indent="0">
              <a:buFont typeface="Wingdings 2"/>
              <a:buNone/>
            </a:pPr>
            <a:endParaRPr lang="de-DE" sz="1700" dirty="0"/>
          </a:p>
        </p:txBody>
      </p:sp>
      <p:pic>
        <p:nvPicPr>
          <p:cNvPr id="2051" name="Picture 3" descr="I:\_Referenten\Anzeigen\Bilder für Stellenanzeigen\Vinzenzmurr\Personal_2880x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545" y="3669589"/>
            <a:ext cx="3435142" cy="1973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3746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2420888"/>
            <a:ext cx="6768752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b="1" dirty="0" smtClean="0">
                <a:latin typeface="Calibri" panose="020F0502020204030204" pitchFamily="34" charset="0"/>
              </a:rPr>
              <a:t>Deine Aufgaben:</a:t>
            </a:r>
            <a:endParaRPr lang="de-DE" sz="1800" b="1" dirty="0"/>
          </a:p>
          <a:p>
            <a:pPr marL="0" indent="0">
              <a:buNone/>
            </a:pPr>
            <a:r>
              <a:rPr lang="de-DE" sz="1700" dirty="0">
                <a:latin typeface="Calibri" panose="020F0502020204030204" pitchFamily="34" charset="0"/>
              </a:rPr>
              <a:t>In unserer Verwaltung warten vielseitige, interessante Herausforderungen und verantwortungsvolle Aufgaben auf Dich. </a:t>
            </a:r>
            <a:endParaRPr lang="de-DE" sz="17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700" dirty="0" smtClean="0">
                <a:latin typeface="Calibri" panose="020F0502020204030204" pitchFamily="34" charset="0"/>
              </a:rPr>
              <a:t>Hier </a:t>
            </a:r>
            <a:r>
              <a:rPr lang="de-DE" sz="1700" dirty="0">
                <a:latin typeface="Calibri" panose="020F0502020204030204" pitchFamily="34" charset="0"/>
              </a:rPr>
              <a:t>einige Beispiele: </a:t>
            </a:r>
          </a:p>
          <a:p>
            <a:r>
              <a:rPr lang="de-DE" sz="1700" dirty="0" smtClean="0">
                <a:latin typeface="Calibri" panose="020F0502020204030204" pitchFamily="34" charset="0"/>
              </a:rPr>
              <a:t>Prüfen </a:t>
            </a:r>
            <a:r>
              <a:rPr lang="de-DE" sz="1700" dirty="0">
                <a:latin typeface="Calibri" panose="020F0502020204030204" pitchFamily="34" charset="0"/>
              </a:rPr>
              <a:t>und Verbuchung der Kassenabrechnungen und Umsätze</a:t>
            </a:r>
          </a:p>
          <a:p>
            <a:r>
              <a:rPr lang="de-DE" sz="1700" dirty="0" smtClean="0">
                <a:latin typeface="Calibri" panose="020F0502020204030204" pitchFamily="34" charset="0"/>
              </a:rPr>
              <a:t>Beschaffung </a:t>
            </a:r>
            <a:r>
              <a:rPr lang="de-DE" sz="1700" dirty="0">
                <a:latin typeface="Calibri" panose="020F0502020204030204" pitchFamily="34" charset="0"/>
              </a:rPr>
              <a:t>von Verbrauchsmaterialien und externen Dienstleistungen</a:t>
            </a:r>
          </a:p>
          <a:p>
            <a:r>
              <a:rPr lang="de-DE" sz="1700" dirty="0">
                <a:latin typeface="Calibri" panose="020F0502020204030204" pitchFamily="34" charset="0"/>
              </a:rPr>
              <a:t>Prüfung von Rechnungen</a:t>
            </a:r>
          </a:p>
          <a:p>
            <a:r>
              <a:rPr lang="de-DE" sz="1700" dirty="0">
                <a:latin typeface="Calibri" panose="020F0502020204030204" pitchFamily="34" charset="0"/>
              </a:rPr>
              <a:t>Bezahlung von Rechnungen und Verbuchung sämtlicher Kosten</a:t>
            </a:r>
          </a:p>
          <a:p>
            <a:r>
              <a:rPr lang="de-DE" sz="1700" dirty="0" smtClean="0">
                <a:latin typeface="Calibri" panose="020F0502020204030204" pitchFamily="34" charset="0"/>
              </a:rPr>
              <a:t>Lohn- </a:t>
            </a:r>
            <a:r>
              <a:rPr lang="de-DE" sz="1700" dirty="0">
                <a:latin typeface="Calibri" panose="020F0502020204030204" pitchFamily="34" charset="0"/>
              </a:rPr>
              <a:t>und Gehaltsabrechnung für unsere Mitarbeiter</a:t>
            </a:r>
          </a:p>
          <a:p>
            <a:pPr marL="0" indent="0">
              <a:buNone/>
            </a:pPr>
            <a:endParaRPr lang="de-DE" sz="1700" dirty="0"/>
          </a:p>
        </p:txBody>
      </p:sp>
      <p:pic>
        <p:nvPicPr>
          <p:cNvPr id="3074" name="Picture 2" descr="I:\_Referenten\Anzeigen\Bilder für Stellenanzeigen\Vinzenzmurr\Header_BV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71" y="908720"/>
            <a:ext cx="5574474" cy="13343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336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675235"/>
              </p:ext>
            </p:extLst>
          </p:nvPr>
        </p:nvGraphicFramePr>
        <p:xfrm>
          <a:off x="1043608" y="548680"/>
          <a:ext cx="7128792" cy="50734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36304"/>
                <a:gridCol w="4392488"/>
              </a:tblGrid>
              <a:tr h="352767">
                <a:tc gridSpan="2">
                  <a:txBody>
                    <a:bodyPr/>
                    <a:lstStyle/>
                    <a:p>
                      <a:r>
                        <a:rPr lang="de-DE" sz="2000" dirty="0" smtClean="0">
                          <a:latin typeface="Calibri" panose="020F0502020204030204" pitchFamily="34" charset="0"/>
                        </a:rPr>
                        <a:t>Das bieten wir dir:</a:t>
                      </a:r>
                      <a:endParaRPr lang="de-DE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2767">
                <a:tc>
                  <a:txBody>
                    <a:bodyPr/>
                    <a:lstStyle/>
                    <a:p>
                      <a:r>
                        <a:rPr lang="de-DE" sz="1700" b="1" baseline="0" dirty="0" smtClean="0">
                          <a:latin typeface="Calibri" panose="020F0502020204030204" pitchFamily="34" charset="0"/>
                        </a:rPr>
                        <a:t>Fachverkäufer/in</a:t>
                      </a:r>
                      <a:endParaRPr lang="de-DE" sz="1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>
                          <a:latin typeface="Calibri" panose="020F0502020204030204" pitchFamily="34" charset="0"/>
                        </a:rPr>
                        <a:t>Kauffrau/Kaufmann</a:t>
                      </a:r>
                      <a:r>
                        <a:rPr lang="de-DE" sz="1700" b="1" baseline="0" dirty="0" smtClean="0">
                          <a:latin typeface="Calibri" panose="020F0502020204030204" pitchFamily="34" charset="0"/>
                        </a:rPr>
                        <a:t> für Büromanagement</a:t>
                      </a:r>
                      <a:endParaRPr lang="de-DE" sz="17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24334"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Eine überdurchschnittliche Ausbildungsvergütung</a:t>
                      </a:r>
                      <a:r>
                        <a:rPr lang="de-DE" sz="1600" baseline="0" dirty="0" smtClean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86429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b="1" baseline="0" dirty="0" smtClean="0">
                          <a:latin typeface="Calibri" panose="020F0502020204030204" pitchFamily="34" charset="0"/>
                        </a:rPr>
                        <a:t>Im 1. LJ 1.000,00€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b="1" baseline="0" dirty="0" smtClean="0">
                          <a:latin typeface="Calibri" panose="020F0502020204030204" pitchFamily="34" charset="0"/>
                        </a:rPr>
                        <a:t>Im 2. LJ 1.150,00€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b="1" baseline="0" dirty="0" smtClean="0">
                          <a:latin typeface="Calibri" panose="020F0502020204030204" pitchFamily="34" charset="0"/>
                        </a:rPr>
                        <a:t>Im 3. LJ 1.250,00€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b="0" baseline="0" dirty="0" smtClean="0">
                          <a:latin typeface="Calibri" panose="020F0502020204030204" pitchFamily="34" charset="0"/>
                        </a:rPr>
                        <a:t>Zusätzliche Prämien bei guten Leistungen</a:t>
                      </a:r>
                      <a:endParaRPr lang="de-DE" sz="1600" b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b="1" dirty="0" smtClean="0">
                          <a:latin typeface="Calibri" panose="020F0502020204030204" pitchFamily="34" charset="0"/>
                        </a:rPr>
                        <a:t>Im 1.</a:t>
                      </a:r>
                      <a:r>
                        <a:rPr lang="de-DE" sz="1600" b="1" baseline="0" dirty="0" smtClean="0">
                          <a:latin typeface="Calibri" panose="020F0502020204030204" pitchFamily="34" charset="0"/>
                        </a:rPr>
                        <a:t> LJ    950,00€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b="1" baseline="0" dirty="0" smtClean="0">
                          <a:latin typeface="Calibri" panose="020F0502020204030204" pitchFamily="34" charset="0"/>
                        </a:rPr>
                        <a:t>Im 2. LJ 1.050,00€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b="1" baseline="0" dirty="0" smtClean="0">
                          <a:latin typeface="Calibri" panose="020F0502020204030204" pitchFamily="34" charset="0"/>
                        </a:rPr>
                        <a:t>Im 3. LJ 1.150,00€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Zusätzliche Prämien bei guten Schulnoten</a:t>
                      </a:r>
                    </a:p>
                  </a:txBody>
                  <a:tcPr/>
                </a:tc>
              </a:tr>
              <a:tr h="40043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Seminare (u.a.</a:t>
                      </a:r>
                      <a:r>
                        <a:rPr lang="de-DE" sz="1600" baseline="0" dirty="0" smtClean="0">
                          <a:latin typeface="Calibri" panose="020F0502020204030204" pitchFamily="34" charset="0"/>
                        </a:rPr>
                        <a:t> Kochkurse)</a:t>
                      </a:r>
                      <a:endParaRPr lang="de-DE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Überbetriebliche Leistungsanweisungen bei der Handwerkskammer</a:t>
                      </a:r>
                      <a:endParaRPr lang="de-DE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00435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Fahrtkostenerstattung</a:t>
                      </a:r>
                      <a:endParaRPr lang="de-DE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0435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Personalrabatt auf unsere feinen Produkte ca. 27%</a:t>
                      </a:r>
                      <a:endParaRPr lang="de-DE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0435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Betriebliche Altersvorsorge</a:t>
                      </a:r>
                      <a:endParaRPr lang="de-DE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8345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Gute Chancen auf Übernahme nach der Ausbildung</a:t>
                      </a:r>
                      <a:endParaRPr lang="de-DE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9751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sz="1600" dirty="0" smtClean="0">
                          <a:latin typeface="Calibri" panose="020F0502020204030204" pitchFamily="34" charset="0"/>
                        </a:rPr>
                        <a:t>5 Wochen Urlaub im Jahr</a:t>
                      </a:r>
                      <a:endParaRPr lang="de-DE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028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5" y="476672"/>
            <a:ext cx="8294175" cy="30963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</a:rPr>
              <a:t>DU WILLST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BEI UNS DURCHSTARTEN?</a:t>
            </a:r>
            <a:endParaRPr lang="de-DE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Dann </a:t>
            </a: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</a:rPr>
              <a:t>freuen wir uns auf deine aussagekräftigen Bewerbungsunterlagen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</a:p>
          <a:p>
            <a:pPr algn="l"/>
            <a:endParaRPr lang="de-DE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</a:rPr>
              <a:t>Bewerben kannst du dich über unser Bewerberportal </a:t>
            </a:r>
            <a:r>
              <a:rPr lang="de-DE" dirty="0" smtClean="0">
                <a:solidFill>
                  <a:schemeClr val="tx1"/>
                </a:solidFill>
                <a:latin typeface="Calibri" panose="020F0502020204030204" pitchFamily="34" charset="0"/>
              </a:rPr>
              <a:t>Online, telefonisch oder </a:t>
            </a: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</a:rPr>
              <a:t>per Mail an </a:t>
            </a:r>
            <a:r>
              <a:rPr lang="de-DE" b="1" dirty="0" smtClean="0">
                <a:solidFill>
                  <a:srgbClr val="EF8107"/>
                </a:solidFill>
                <a:latin typeface="Calibri" panose="020F0502020204030204" pitchFamily="34" charset="0"/>
              </a:rPr>
              <a:t> </a:t>
            </a:r>
            <a:r>
              <a:rPr lang="de-DE" b="1" dirty="0" smtClean="0">
                <a:solidFill>
                  <a:srgbClr val="EF8107"/>
                </a:solidFill>
                <a:latin typeface="Calibri" panose="020F0502020204030204" pitchFamily="34" charset="0"/>
                <a:hlinkClick r:id="rId2"/>
              </a:rPr>
              <a:t>Bewerbung@vinzenzmurr.de</a:t>
            </a:r>
            <a:r>
              <a:rPr lang="de-DE" b="1" dirty="0">
                <a:solidFill>
                  <a:srgbClr val="EF8107"/>
                </a:solidFill>
                <a:latin typeface="Calibri" panose="020F0502020204030204" pitchFamily="34" charset="0"/>
              </a:rPr>
              <a:t> </a:t>
            </a:r>
            <a:endParaRPr lang="de-DE" b="1" dirty="0" smtClean="0">
              <a:solidFill>
                <a:srgbClr val="EF8107"/>
              </a:solidFill>
              <a:latin typeface="Calibri" panose="020F0502020204030204" pitchFamily="34" charset="0"/>
            </a:endParaRPr>
          </a:p>
          <a:p>
            <a:pPr algn="l"/>
            <a:r>
              <a:rPr lang="de-DE" b="1" dirty="0" smtClean="0">
                <a:solidFill>
                  <a:srgbClr val="EF8107"/>
                </a:solidFill>
                <a:latin typeface="Calibri" panose="020F0502020204030204" pitchFamily="34" charset="0"/>
                <a:hlinkClick r:id="rId3"/>
              </a:rPr>
              <a:t>https</a:t>
            </a:r>
            <a:r>
              <a:rPr lang="de-DE" b="1" dirty="0">
                <a:solidFill>
                  <a:srgbClr val="EF8107"/>
                </a:solidFill>
                <a:latin typeface="Calibri" panose="020F0502020204030204" pitchFamily="34" charset="0"/>
                <a:hlinkClick r:id="rId3"/>
              </a:rPr>
              <a:t>://vinzenzmurr.de/karriere/ausbildung</a:t>
            </a:r>
            <a:r>
              <a:rPr lang="de-DE" b="1" dirty="0" smtClean="0">
                <a:solidFill>
                  <a:srgbClr val="EF8107"/>
                </a:solidFill>
                <a:latin typeface="Calibri" panose="020F0502020204030204" pitchFamily="34" charset="0"/>
                <a:hlinkClick r:id="rId3"/>
              </a:rPr>
              <a:t>/</a:t>
            </a:r>
            <a:r>
              <a:rPr lang="de-DE" b="1" dirty="0" smtClean="0">
                <a:solidFill>
                  <a:srgbClr val="EF8107"/>
                </a:solidFill>
                <a:latin typeface="Calibri" panose="020F0502020204030204" pitchFamily="34" charset="0"/>
              </a:rPr>
              <a:t> </a:t>
            </a:r>
          </a:p>
          <a:p>
            <a:pPr algn="l"/>
            <a:endParaRPr lang="de-DE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Für Rückfragen stehe ich dir 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</a:rPr>
              <a:t>selbstverständlich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gerne zur Verfügung.</a:t>
            </a:r>
          </a:p>
          <a:p>
            <a:pPr algn="l"/>
            <a:endParaRPr lang="de-DE" dirty="0" smtClean="0">
              <a:latin typeface="Calibri" panose="020F0502020204030204" pitchFamily="34" charset="0"/>
            </a:endParaRPr>
          </a:p>
          <a:p>
            <a:pPr algn="l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Herr </a:t>
            </a:r>
            <a:r>
              <a:rPr lang="de-DE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Anu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Laebua</a:t>
            </a:r>
            <a:endParaRPr lang="de-DE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Hofmannstr. 9</a:t>
            </a:r>
          </a:p>
          <a:p>
            <a:pPr algn="l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81379 München</a:t>
            </a:r>
          </a:p>
          <a:p>
            <a:pPr algn="l"/>
            <a:endParaRPr lang="de-DE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Tel.: 089/ 78043 147</a:t>
            </a:r>
          </a:p>
          <a:p>
            <a:pPr algn="l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E-Mail: Anuphong.Laebua@vinzenzmurr.de</a:t>
            </a:r>
          </a:p>
          <a:p>
            <a:pPr algn="l"/>
            <a:endParaRPr lang="de-DE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endParaRPr lang="de-DE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</a:endParaRPr>
          </a:p>
        </p:txBody>
      </p:sp>
      <p:pic>
        <p:nvPicPr>
          <p:cNvPr id="1028" name="Picture 4" descr="I:\_Referenten\Anzeigen\Bilder für Stellenanzeigen\Vinzenzmurr\vinzenzmurr_Logo_claim (Andere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65104"/>
            <a:ext cx="3518535" cy="1421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:\_Referenten\Anzeigen\Bilder für Stellenanzeigen\Vinzenzmurr\Azubis_2880x12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00256"/>
            <a:ext cx="4600511" cy="19168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534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241</Words>
  <Application>Microsoft Office PowerPoint</Application>
  <PresentationFormat>Bildschirmpräsentation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Ganymed</vt:lpstr>
      <vt:lpstr>Deine Ausbildungsmöglichkeiten in der Firma </vt:lpstr>
      <vt:lpstr>Die Ausbildung zum/zur Fachverkäufer/in im Nahrungsmittelhandwerk Schwerpunkt Fleischerei</vt:lpstr>
      <vt:lpstr>Die Ausbildung zum/zur Kaufmann/Kauffrau für Büromanagement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Laebua Anuphong</dc:creator>
  <cp:lastModifiedBy>Ludwig Ziesche</cp:lastModifiedBy>
  <cp:revision>64</cp:revision>
  <dcterms:created xsi:type="dcterms:W3CDTF">2021-01-13T09:59:12Z</dcterms:created>
  <dcterms:modified xsi:type="dcterms:W3CDTF">2021-01-20T08:25:04Z</dcterms:modified>
</cp:coreProperties>
</file>