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6"/>
  </p:notesMasterIdLst>
  <p:sldIdLst>
    <p:sldId id="256" r:id="rId4"/>
    <p:sldId id="320" r:id="rId5"/>
    <p:sldId id="264" r:id="rId6"/>
    <p:sldId id="261" r:id="rId7"/>
    <p:sldId id="300" r:id="rId8"/>
    <p:sldId id="305" r:id="rId9"/>
    <p:sldId id="301" r:id="rId10"/>
    <p:sldId id="307" r:id="rId11"/>
    <p:sldId id="312" r:id="rId12"/>
    <p:sldId id="313" r:id="rId13"/>
    <p:sldId id="318" r:id="rId14"/>
    <p:sldId id="319" r:id="rId1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AEB8"/>
    <a:srgbClr val="FFFFFF"/>
    <a:srgbClr val="F2A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6" autoAdjust="0"/>
    <p:restoredTop sz="94628" autoAdjust="0"/>
  </p:normalViewPr>
  <p:slideViewPr>
    <p:cSldViewPr>
      <p:cViewPr varScale="1">
        <p:scale>
          <a:sx n="166" d="100"/>
          <a:sy n="166" d="100"/>
        </p:scale>
        <p:origin x="120" y="120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FB2BD-654E-4C08-AEAF-CDEE84190AE8}" type="datetimeFigureOut">
              <a:rPr lang="de-DE" smtClean="0"/>
              <a:pPr/>
              <a:t>20.11.2023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E1982-A4FC-493E-A172-8EDB261BE3B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05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877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397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9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73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zellerweg.de/" TargetMode="External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600" dirty="0" smtClean="0">
                <a:ea typeface="맑은 고딕" pitchFamily="50" charset="-127"/>
              </a:rPr>
              <a:t>Die </a:t>
            </a:r>
            <a:r>
              <a:rPr lang="en-US" altLang="ko-KR" sz="3600" dirty="0" err="1" smtClean="0">
                <a:ea typeface="맑은 고딕" pitchFamily="50" charset="-127"/>
              </a:rPr>
              <a:t>Mittelschule</a:t>
            </a:r>
            <a:endParaRPr lang="en-US" altLang="ko-K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851772" y="2947030"/>
            <a:ext cx="5292080" cy="982042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sz="1600" b="1" dirty="0" err="1" smtClean="0"/>
              <a:t>Vorstellung</a:t>
            </a:r>
            <a:r>
              <a:rPr lang="en-US" altLang="ko-KR" sz="1600" b="1" dirty="0" smtClean="0"/>
              <a:t> </a:t>
            </a:r>
            <a:r>
              <a:rPr lang="en-US" altLang="ko-KR" sz="1600" b="1" dirty="0" err="1" smtClean="0"/>
              <a:t>der</a:t>
            </a:r>
            <a:r>
              <a:rPr lang="en-US" altLang="ko-KR" sz="1600" b="1" dirty="0" smtClean="0"/>
              <a:t> </a:t>
            </a:r>
            <a:r>
              <a:rPr lang="en-US" altLang="ko-KR" sz="1600" b="1" dirty="0" err="1" smtClean="0"/>
              <a:t>Schulart</a:t>
            </a:r>
            <a:r>
              <a:rPr lang="en-US" altLang="ko-KR" sz="1600" b="1" dirty="0" smtClean="0"/>
              <a:t> </a:t>
            </a:r>
          </a:p>
          <a:p>
            <a:pPr>
              <a:spcBef>
                <a:spcPts val="0"/>
              </a:spcBef>
              <a:defRPr/>
            </a:pPr>
            <a:endParaRPr lang="en-US" altLang="ko-KR" sz="1600" b="1" dirty="0" smtClean="0"/>
          </a:p>
          <a:p>
            <a:pPr>
              <a:spcBef>
                <a:spcPts val="0"/>
              </a:spcBef>
              <a:defRPr/>
            </a:pPr>
            <a:endParaRPr lang="en-US" altLang="ko-KR" sz="1600" dirty="0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3851772" y="4825165"/>
            <a:ext cx="4752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cs typeface="Arial" pitchFamily="34" charset="0"/>
                <a:hlinkClick r:id="rId3"/>
              </a:rPr>
              <a:t>https://www.inzellerweg.de/</a:t>
            </a:r>
            <a:endParaRPr lang="ko-KR" altLang="en-US" sz="800" dirty="0">
              <a:cs typeface="Arial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 r="72366"/>
          <a:stretch>
            <a:fillRect/>
          </a:stretch>
        </p:blipFill>
        <p:spPr bwMode="auto">
          <a:xfrm>
            <a:off x="7286644" y="142858"/>
            <a:ext cx="1728787" cy="1179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42858"/>
            <a:ext cx="9144000" cy="948074"/>
          </a:xfrm>
        </p:spPr>
        <p:txBody>
          <a:bodyPr/>
          <a:lstStyle/>
          <a:p>
            <a:r>
              <a:rPr lang="en-US" altLang="ko-KR" dirty="0" err="1" smtClean="0"/>
              <a:t>Welche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Abschlüsse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gibt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es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285866"/>
            <a:ext cx="9144000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2616954" y="1707654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2599095" y="2715766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2581236" y="3723878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" name="Group 10"/>
          <p:cNvGrpSpPr/>
          <p:nvPr/>
        </p:nvGrpSpPr>
        <p:grpSpPr>
          <a:xfrm>
            <a:off x="3265026" y="1643056"/>
            <a:ext cx="3735866" cy="591074"/>
            <a:chOff x="803640" y="3362835"/>
            <a:chExt cx="2059657" cy="591074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646132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 smtClean="0">
                  <a:solidFill>
                    <a:schemeClr val="bg1"/>
                  </a:solidFill>
                  <a:cs typeface="Arial" pitchFamily="34" charset="0"/>
                </a:rPr>
                <a:t>Erreichen</a:t>
              </a:r>
              <a:r>
                <a:rPr lang="en-US" altLang="ko-KR" sz="1400" dirty="0" smtClean="0">
                  <a:solidFill>
                    <a:schemeClr val="bg1"/>
                  </a:solidFill>
                  <a:cs typeface="Arial" pitchFamily="34" charset="0"/>
                </a:rPr>
                <a:t> des </a:t>
              </a:r>
              <a:r>
                <a:rPr lang="en-US" altLang="ko-KR" sz="1400" dirty="0" err="1" smtClean="0">
                  <a:solidFill>
                    <a:schemeClr val="bg1"/>
                  </a:solidFill>
                  <a:cs typeface="Arial" pitchFamily="34" charset="0"/>
                </a:rPr>
                <a:t>Jahrgangsziels</a:t>
              </a:r>
              <a:r>
                <a:rPr lang="en-US" altLang="ko-KR" sz="1400" dirty="0" smtClean="0">
                  <a:solidFill>
                    <a:schemeClr val="bg1"/>
                  </a:solidFill>
                  <a:cs typeface="Arial" pitchFamily="34" charset="0"/>
                </a:rPr>
                <a:t> in </a:t>
              </a:r>
              <a:r>
                <a:rPr lang="en-US" altLang="ko-KR" sz="1400" dirty="0" err="1" smtClean="0">
                  <a:solidFill>
                    <a:schemeClr val="bg1"/>
                  </a:solidFill>
                  <a:cs typeface="Arial" pitchFamily="34" charset="0"/>
                </a:rPr>
                <a:t>der</a:t>
              </a:r>
              <a:r>
                <a:rPr lang="en-US" altLang="ko-KR" sz="1400" dirty="0" smtClean="0">
                  <a:solidFill>
                    <a:schemeClr val="bg1"/>
                  </a:solidFill>
                  <a:cs typeface="Arial" pitchFamily="34" charset="0"/>
                </a:rPr>
                <a:t> 9.Klasse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>
                  <a:solidFill>
                    <a:schemeClr val="bg1"/>
                  </a:solidFill>
                  <a:cs typeface="Arial" pitchFamily="34" charset="0"/>
                </a:rPr>
                <a:t>Erfolgreicher</a:t>
              </a:r>
              <a:r>
                <a:rPr lang="en-US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bg1"/>
                  </a:solidFill>
                  <a:cs typeface="Arial" pitchFamily="34" charset="0"/>
                </a:rPr>
                <a:t>Mittelschulabschluss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3265026" y="2643188"/>
            <a:ext cx="5021750" cy="591074"/>
            <a:chOff x="803640" y="3549685"/>
            <a:chExt cx="2059657" cy="591074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832982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 smtClean="0">
                  <a:solidFill>
                    <a:schemeClr val="bg1"/>
                  </a:solidFill>
                  <a:cs typeface="Arial" pitchFamily="34" charset="0"/>
                </a:rPr>
                <a:t>Bestehen</a:t>
              </a:r>
              <a:r>
                <a:rPr lang="en-US" altLang="ko-KR" sz="14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bg1"/>
                  </a:solidFill>
                  <a:cs typeface="Arial" pitchFamily="34" charset="0"/>
                </a:rPr>
                <a:t>der</a:t>
              </a:r>
              <a:r>
                <a:rPr lang="en-US" altLang="ko-KR" sz="14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bg1"/>
                  </a:solidFill>
                  <a:cs typeface="Arial" pitchFamily="34" charset="0"/>
                </a:rPr>
                <a:t>Abschlussprüfung</a:t>
              </a:r>
              <a:r>
                <a:rPr lang="en-US" altLang="ko-KR" sz="1400" dirty="0" smtClean="0">
                  <a:solidFill>
                    <a:schemeClr val="bg1"/>
                  </a:solidFill>
                  <a:cs typeface="Arial" pitchFamily="34" charset="0"/>
                </a:rPr>
                <a:t> in </a:t>
              </a:r>
              <a:r>
                <a:rPr lang="en-US" altLang="ko-KR" sz="1400" dirty="0" err="1" smtClean="0">
                  <a:solidFill>
                    <a:schemeClr val="bg1"/>
                  </a:solidFill>
                  <a:cs typeface="Arial" pitchFamily="34" charset="0"/>
                </a:rPr>
                <a:t>der</a:t>
              </a:r>
              <a:r>
                <a:rPr lang="en-US" altLang="ko-KR" sz="1400" dirty="0" smtClean="0">
                  <a:solidFill>
                    <a:schemeClr val="bg1"/>
                  </a:solidFill>
                  <a:cs typeface="Arial" pitchFamily="34" charset="0"/>
                </a:rPr>
                <a:t> 9. </a:t>
              </a:r>
              <a:r>
                <a:rPr lang="en-US" altLang="ko-KR" sz="1400" dirty="0" err="1" smtClean="0">
                  <a:solidFill>
                    <a:schemeClr val="bg1"/>
                  </a:solidFill>
                  <a:cs typeface="Arial" pitchFamily="34" charset="0"/>
                </a:rPr>
                <a:t>Klasse</a:t>
              </a:r>
              <a:r>
                <a:rPr lang="en-US" altLang="ko-KR" sz="1400" dirty="0" smtClean="0">
                  <a:solidFill>
                    <a:schemeClr val="bg1"/>
                  </a:solidFill>
                  <a:cs typeface="Arial" pitchFamily="34" charset="0"/>
                </a:rPr>
                <a:t>: “</a:t>
              </a:r>
              <a:r>
                <a:rPr lang="en-US" altLang="ko-KR" sz="1400" dirty="0" err="1" smtClean="0">
                  <a:solidFill>
                    <a:schemeClr val="bg1"/>
                  </a:solidFill>
                  <a:cs typeface="Arial" pitchFamily="34" charset="0"/>
                </a:rPr>
                <a:t>Quali</a:t>
              </a:r>
              <a:r>
                <a:rPr lang="en-US" altLang="ko-KR" sz="1400" dirty="0" smtClean="0">
                  <a:solidFill>
                    <a:schemeClr val="bg1"/>
                  </a:solidFill>
                  <a:cs typeface="Arial" pitchFamily="34" charset="0"/>
                </a:rPr>
                <a:t>”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54968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>
                  <a:solidFill>
                    <a:schemeClr val="bg1"/>
                  </a:solidFill>
                  <a:cs typeface="Arial" pitchFamily="34" charset="0"/>
                </a:rPr>
                <a:t>Qualifizierender</a:t>
              </a:r>
              <a:r>
                <a:rPr lang="en-US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bg1"/>
                  </a:solidFill>
                  <a:cs typeface="Arial" pitchFamily="34" charset="0"/>
                </a:rPr>
                <a:t>Mittelschulabschluss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6"/>
          <p:cNvGrpSpPr/>
          <p:nvPr/>
        </p:nvGrpSpPr>
        <p:grpSpPr>
          <a:xfrm>
            <a:off x="3265026" y="3622621"/>
            <a:ext cx="5236064" cy="806517"/>
            <a:chOff x="803640" y="3362835"/>
            <a:chExt cx="2059657" cy="806517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646132"/>
              <a:ext cx="2059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 smtClean="0">
                  <a:solidFill>
                    <a:schemeClr val="bg1"/>
                  </a:solidFill>
                  <a:cs typeface="Arial" pitchFamily="34" charset="0"/>
                </a:rPr>
                <a:t>Bestehen</a:t>
              </a:r>
              <a:r>
                <a:rPr lang="en-US" altLang="ko-KR" sz="14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bg1"/>
                  </a:solidFill>
                  <a:cs typeface="Arial" pitchFamily="34" charset="0"/>
                </a:rPr>
                <a:t>der</a:t>
              </a:r>
              <a:r>
                <a:rPr lang="en-US" altLang="ko-KR" sz="14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bg1"/>
                  </a:solidFill>
                  <a:cs typeface="Arial" pitchFamily="34" charset="0"/>
                </a:rPr>
                <a:t>Abschlussprüfung</a:t>
              </a:r>
              <a:r>
                <a:rPr lang="en-US" altLang="ko-KR" sz="1400" dirty="0" smtClean="0">
                  <a:solidFill>
                    <a:schemeClr val="bg1"/>
                  </a:solidFill>
                  <a:cs typeface="Arial" pitchFamily="34" charset="0"/>
                </a:rPr>
                <a:t> in </a:t>
              </a:r>
              <a:r>
                <a:rPr lang="en-US" altLang="ko-KR" sz="1400" dirty="0" err="1" smtClean="0">
                  <a:solidFill>
                    <a:schemeClr val="bg1"/>
                  </a:solidFill>
                  <a:cs typeface="Arial" pitchFamily="34" charset="0"/>
                </a:rPr>
                <a:t>der</a:t>
              </a:r>
              <a:r>
                <a:rPr lang="en-US" altLang="ko-KR" sz="1400" dirty="0" smtClean="0">
                  <a:solidFill>
                    <a:schemeClr val="bg1"/>
                  </a:solidFill>
                  <a:cs typeface="Arial" pitchFamily="34" charset="0"/>
                </a:rPr>
                <a:t> 10. </a:t>
              </a:r>
              <a:r>
                <a:rPr lang="en-US" altLang="ko-KR" sz="1400" dirty="0" err="1" smtClean="0">
                  <a:solidFill>
                    <a:schemeClr val="bg1"/>
                  </a:solidFill>
                  <a:cs typeface="Arial" pitchFamily="34" charset="0"/>
                </a:rPr>
                <a:t>Klasse</a:t>
              </a:r>
              <a:r>
                <a:rPr lang="en-US" altLang="ko-KR" sz="1400" dirty="0" smtClean="0">
                  <a:solidFill>
                    <a:schemeClr val="bg1"/>
                  </a:solidFill>
                  <a:cs typeface="Arial" pitchFamily="34" charset="0"/>
                </a:rPr>
                <a:t>: “MSA”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>
                  <a:solidFill>
                    <a:schemeClr val="bg1"/>
                  </a:solidFill>
                  <a:cs typeface="Arial" pitchFamily="34" charset="0"/>
                </a:rPr>
                <a:t>Mittlerer</a:t>
              </a:r>
              <a:r>
                <a:rPr lang="en-US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bg1"/>
                  </a:solidFill>
                  <a:cs typeface="Arial" pitchFamily="34" charset="0"/>
                </a:rPr>
                <a:t>Schulabschluss</a:t>
              </a:r>
              <a:r>
                <a:rPr lang="en-US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 (M-Zug)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83550" y="177323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47832" y="277296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47832" y="3781077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/>
              <a:t>Durchlässigkeit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2214560"/>
            <a:ext cx="4827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altLang="de-DE" sz="1200" dirty="0" smtClean="0">
                <a:solidFill>
                  <a:schemeClr val="bg1"/>
                </a:solidFill>
              </a:rPr>
              <a:t> Je nach Leistungsfähigkeit kann ein Schüler sich von jeder </a:t>
            </a:r>
          </a:p>
          <a:p>
            <a:r>
              <a:rPr lang="de-DE" altLang="de-DE" sz="1200" dirty="0" smtClean="0">
                <a:solidFill>
                  <a:schemeClr val="bg1"/>
                </a:solidFill>
              </a:rPr>
              <a:t>Ausgangsposition aus „hocharbeiten“. </a:t>
            </a:r>
          </a:p>
          <a:p>
            <a:endParaRPr lang="de-DE" altLang="de-DE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altLang="de-DE" sz="1200" dirty="0" smtClean="0">
                <a:solidFill>
                  <a:schemeClr val="bg1"/>
                </a:solidFill>
              </a:rPr>
              <a:t> Für viele Kinder empfiehlt sich eher eine Strategie der </a:t>
            </a:r>
          </a:p>
          <a:p>
            <a:r>
              <a:rPr lang="de-DE" altLang="de-DE" sz="1200" dirty="0" smtClean="0">
                <a:solidFill>
                  <a:schemeClr val="bg1"/>
                </a:solidFill>
              </a:rPr>
              <a:t>kleinen Schritte nach oben.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 Placeholder 1"/>
          <p:cNvSpPr txBox="1">
            <a:spLocks/>
          </p:cNvSpPr>
          <p:nvPr/>
        </p:nvSpPr>
        <p:spPr>
          <a:xfrm>
            <a:off x="500034" y="1785932"/>
            <a:ext cx="5203574" cy="2857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Unser </a:t>
            </a:r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Schulsystem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ist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durchlässig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nach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oben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 und </a:t>
            </a:r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nach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unten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!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5857884" y="1000114"/>
            <a:ext cx="2786082" cy="3929090"/>
          </a:xfrm>
          <a:prstGeom prst="rect">
            <a:avLst/>
          </a:prstGeom>
          <a:ln w="603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Group 4"/>
          <p:cNvGrpSpPr/>
          <p:nvPr/>
        </p:nvGrpSpPr>
        <p:grpSpPr>
          <a:xfrm rot="16200000">
            <a:off x="5321378" y="2036686"/>
            <a:ext cx="3735165" cy="1804896"/>
            <a:chOff x="1521716" y="1275606"/>
            <a:chExt cx="5642572" cy="2726588"/>
          </a:xfrm>
          <a:solidFill>
            <a:schemeClr val="accent1"/>
          </a:solidFill>
        </p:grpSpPr>
        <p:grpSp>
          <p:nvGrpSpPr>
            <p:cNvPr id="38" name="Group 5"/>
            <p:cNvGrpSpPr/>
            <p:nvPr/>
          </p:nvGrpSpPr>
          <p:grpSpPr>
            <a:xfrm>
              <a:off x="1521716" y="1596158"/>
              <a:ext cx="3168352" cy="2406037"/>
              <a:chOff x="1521716" y="1596158"/>
              <a:chExt cx="3168352" cy="2406037"/>
            </a:xfrm>
            <a:grpFill/>
          </p:grpSpPr>
          <p:grpSp>
            <p:nvGrpSpPr>
              <p:cNvPr id="44" name="Group 11"/>
              <p:cNvGrpSpPr/>
              <p:nvPr/>
            </p:nvGrpSpPr>
            <p:grpSpPr>
              <a:xfrm>
                <a:off x="1521716" y="1596158"/>
                <a:ext cx="3168352" cy="2406037"/>
                <a:chOff x="1691680" y="-1532706"/>
                <a:chExt cx="7101775" cy="5393065"/>
              </a:xfrm>
              <a:grpFill/>
            </p:grpSpPr>
            <p:sp>
              <p:nvSpPr>
                <p:cNvPr id="46" name="Donut 13"/>
                <p:cNvSpPr/>
                <p:nvPr/>
              </p:nvSpPr>
              <p:spPr>
                <a:xfrm>
                  <a:off x="1691680" y="-1532706"/>
                  <a:ext cx="4896544" cy="4896544"/>
                </a:xfrm>
                <a:prstGeom prst="donut">
                  <a:avLst>
                    <a:gd name="adj" fmla="val 1752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Right Arrow 14"/>
                <p:cNvSpPr/>
                <p:nvPr/>
              </p:nvSpPr>
              <p:spPr>
                <a:xfrm>
                  <a:off x="4355976" y="2009174"/>
                  <a:ext cx="4437479" cy="1851185"/>
                </a:xfrm>
                <a:prstGeom prst="rightArrow">
                  <a:avLst>
                    <a:gd name="adj1" fmla="val 45464"/>
                    <a:gd name="adj2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5" name="Oval 12"/>
              <p:cNvSpPr/>
              <p:nvPr/>
            </p:nvSpPr>
            <p:spPr>
              <a:xfrm>
                <a:off x="2263185" y="2337627"/>
                <a:ext cx="701581" cy="7015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oup 6"/>
            <p:cNvGrpSpPr/>
            <p:nvPr/>
          </p:nvGrpSpPr>
          <p:grpSpPr>
            <a:xfrm>
              <a:off x="3995936" y="1275605"/>
              <a:ext cx="3168352" cy="2406037"/>
              <a:chOff x="3851920" y="1401129"/>
              <a:chExt cx="3168352" cy="2406037"/>
            </a:xfrm>
            <a:grpFill/>
          </p:grpSpPr>
          <p:grpSp>
            <p:nvGrpSpPr>
              <p:cNvPr id="40" name="Group 7"/>
              <p:cNvGrpSpPr/>
              <p:nvPr/>
            </p:nvGrpSpPr>
            <p:grpSpPr>
              <a:xfrm rot="10800000">
                <a:off x="3851920" y="1401129"/>
                <a:ext cx="3168352" cy="2406037"/>
                <a:chOff x="1691680" y="-1532706"/>
                <a:chExt cx="7101775" cy="5393065"/>
              </a:xfrm>
              <a:grpFill/>
            </p:grpSpPr>
            <p:sp>
              <p:nvSpPr>
                <p:cNvPr id="42" name="Donut 9"/>
                <p:cNvSpPr/>
                <p:nvPr/>
              </p:nvSpPr>
              <p:spPr>
                <a:xfrm>
                  <a:off x="1691680" y="-1532706"/>
                  <a:ext cx="4896544" cy="4896544"/>
                </a:xfrm>
                <a:prstGeom prst="donut">
                  <a:avLst>
                    <a:gd name="adj" fmla="val 1752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Right Arrow 10"/>
                <p:cNvSpPr/>
                <p:nvPr/>
              </p:nvSpPr>
              <p:spPr>
                <a:xfrm>
                  <a:off x="4355976" y="2009174"/>
                  <a:ext cx="4437479" cy="1851185"/>
                </a:xfrm>
                <a:prstGeom prst="rightArrow">
                  <a:avLst>
                    <a:gd name="adj1" fmla="val 45464"/>
                    <a:gd name="adj2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1" name="Oval 8"/>
              <p:cNvSpPr/>
              <p:nvPr/>
            </p:nvSpPr>
            <p:spPr>
              <a:xfrm>
                <a:off x="5577220" y="2364114"/>
                <a:ext cx="701581" cy="7015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8" name="Google Shape;6520;p79"/>
          <p:cNvGrpSpPr/>
          <p:nvPr/>
        </p:nvGrpSpPr>
        <p:grpSpPr>
          <a:xfrm>
            <a:off x="6929455" y="2714626"/>
            <a:ext cx="501350" cy="510536"/>
            <a:chOff x="-40742750" y="3972175"/>
            <a:chExt cx="311125" cy="316825"/>
          </a:xfrm>
          <a:solidFill>
            <a:srgbClr val="32AEB8"/>
          </a:solidFill>
        </p:grpSpPr>
        <p:sp>
          <p:nvSpPr>
            <p:cNvPr id="49" name="Google Shape;6521;p79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522;p79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Round Same Side Corner Rectangle 6"/>
          <p:cNvSpPr>
            <a:spLocks noChangeAspect="1"/>
          </p:cNvSpPr>
          <p:nvPr/>
        </p:nvSpPr>
        <p:spPr>
          <a:xfrm rot="18900000" flipH="1">
            <a:off x="7109389" y="1623117"/>
            <a:ext cx="85363" cy="34223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2" name="Round Same Side Corner Rectangle 6"/>
          <p:cNvSpPr>
            <a:spLocks noChangeAspect="1"/>
          </p:cNvSpPr>
          <p:nvPr/>
        </p:nvSpPr>
        <p:spPr>
          <a:xfrm rot="18900000" flipH="1">
            <a:off x="7180827" y="3909133"/>
            <a:ext cx="85363" cy="34223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8385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495620"/>
            <a:ext cx="9144000" cy="576064"/>
          </a:xfrm>
        </p:spPr>
        <p:txBody>
          <a:bodyPr/>
          <a:lstStyle/>
          <a:p>
            <a:r>
              <a:rPr lang="en-US" altLang="ko-KR" dirty="0" err="1" smtClean="0"/>
              <a:t>Fragen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1556087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Mittelschule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? … Du </a:t>
            </a:r>
            <a:r>
              <a:rPr lang="en-US" altLang="ko-K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bist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aber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mutig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!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9009" y="915566"/>
            <a:ext cx="745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ko-KR" altLang="en-US" sz="9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>
            <a:off x="827585" y="1146106"/>
            <a:ext cx="745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ko-KR" altLang="en-US" sz="9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026" name="Picture 2" descr="C:\Users\Veralex\Desktop\20221022_154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1652" y="428610"/>
            <a:ext cx="5624992" cy="4218744"/>
          </a:xfrm>
          <a:prstGeom prst="rect">
            <a:avLst/>
          </a:prstGeom>
          <a:noFill/>
          <a:ln w="127000">
            <a:solidFill>
              <a:schemeClr val="accent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55776" y="339502"/>
            <a:ext cx="65882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cs typeface="Arial" pitchFamily="34" charset="0"/>
              </a:rPr>
              <a:t>Agenda</a:t>
            </a:r>
            <a:endParaRPr lang="en-US" sz="3600" dirty="0"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31840" y="989854"/>
            <a:ext cx="5256584" cy="296012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31840" y="928676"/>
            <a:ext cx="533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51840" y="999058"/>
            <a:ext cx="439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Was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genau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versteht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man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unter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der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Mittelschule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?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2" name="Group 5"/>
          <p:cNvGrpSpPr/>
          <p:nvPr/>
        </p:nvGrpSpPr>
        <p:grpSpPr>
          <a:xfrm>
            <a:off x="3143240" y="1500180"/>
            <a:ext cx="5256584" cy="296012"/>
            <a:chOff x="3131840" y="1491630"/>
            <a:chExt cx="5256584" cy="576064"/>
          </a:xfrm>
        </p:grpSpPr>
        <p:sp>
          <p:nvSpPr>
            <p:cNvPr id="33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35" name="TextBox 25"/>
          <p:cNvSpPr txBox="1"/>
          <p:nvPr/>
        </p:nvSpPr>
        <p:spPr>
          <a:xfrm>
            <a:off x="3143240" y="1439002"/>
            <a:ext cx="533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29"/>
          <p:cNvSpPr txBox="1"/>
          <p:nvPr/>
        </p:nvSpPr>
        <p:spPr>
          <a:xfrm>
            <a:off x="3863240" y="1509384"/>
            <a:ext cx="439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Aktuelle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Aufstellung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6" name="Group 5"/>
          <p:cNvGrpSpPr/>
          <p:nvPr/>
        </p:nvGrpSpPr>
        <p:grpSpPr>
          <a:xfrm>
            <a:off x="3137620" y="1991042"/>
            <a:ext cx="5256584" cy="296012"/>
            <a:chOff x="3131840" y="1491630"/>
            <a:chExt cx="5256584" cy="576064"/>
          </a:xfrm>
        </p:grpSpPr>
        <p:sp>
          <p:nvSpPr>
            <p:cNvPr id="47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8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49" name="TextBox 25"/>
          <p:cNvSpPr txBox="1"/>
          <p:nvPr/>
        </p:nvSpPr>
        <p:spPr>
          <a:xfrm>
            <a:off x="3137620" y="1929864"/>
            <a:ext cx="533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29"/>
          <p:cNvSpPr txBox="1"/>
          <p:nvPr/>
        </p:nvSpPr>
        <p:spPr>
          <a:xfrm>
            <a:off x="3857620" y="2000246"/>
            <a:ext cx="439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Was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sind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unsere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Ziele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?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1" name="Group 5"/>
          <p:cNvGrpSpPr/>
          <p:nvPr/>
        </p:nvGrpSpPr>
        <p:grpSpPr>
          <a:xfrm>
            <a:off x="3143240" y="2500312"/>
            <a:ext cx="5256584" cy="296012"/>
            <a:chOff x="3131840" y="1491630"/>
            <a:chExt cx="5256584" cy="576064"/>
          </a:xfrm>
        </p:grpSpPr>
        <p:sp>
          <p:nvSpPr>
            <p:cNvPr id="5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3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54" name="TextBox 25"/>
          <p:cNvSpPr txBox="1"/>
          <p:nvPr/>
        </p:nvSpPr>
        <p:spPr>
          <a:xfrm>
            <a:off x="3143240" y="2439134"/>
            <a:ext cx="533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29"/>
          <p:cNvSpPr txBox="1"/>
          <p:nvPr/>
        </p:nvSpPr>
        <p:spPr>
          <a:xfrm>
            <a:off x="3863240" y="2509516"/>
            <a:ext cx="439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Ziele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für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den M-Zug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6" name="Group 5"/>
          <p:cNvGrpSpPr/>
          <p:nvPr/>
        </p:nvGrpSpPr>
        <p:grpSpPr>
          <a:xfrm>
            <a:off x="3143240" y="3000378"/>
            <a:ext cx="5256584" cy="296012"/>
            <a:chOff x="3131840" y="1491630"/>
            <a:chExt cx="5256584" cy="576064"/>
          </a:xfrm>
        </p:grpSpPr>
        <p:sp>
          <p:nvSpPr>
            <p:cNvPr id="57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59" name="TextBox 25"/>
          <p:cNvSpPr txBox="1"/>
          <p:nvPr/>
        </p:nvSpPr>
        <p:spPr>
          <a:xfrm>
            <a:off x="3143240" y="2939200"/>
            <a:ext cx="533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TextBox 29"/>
          <p:cNvSpPr txBox="1"/>
          <p:nvPr/>
        </p:nvSpPr>
        <p:spPr>
          <a:xfrm>
            <a:off x="3863240" y="3009582"/>
            <a:ext cx="439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Fächerkanon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1" name="Group 5"/>
          <p:cNvGrpSpPr/>
          <p:nvPr/>
        </p:nvGrpSpPr>
        <p:grpSpPr>
          <a:xfrm>
            <a:off x="3143240" y="3500444"/>
            <a:ext cx="5256584" cy="296012"/>
            <a:chOff x="3131840" y="1491630"/>
            <a:chExt cx="5256584" cy="576064"/>
          </a:xfrm>
        </p:grpSpPr>
        <p:sp>
          <p:nvSpPr>
            <p:cNvPr id="6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3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64" name="TextBox 25"/>
          <p:cNvSpPr txBox="1"/>
          <p:nvPr/>
        </p:nvSpPr>
        <p:spPr>
          <a:xfrm>
            <a:off x="3143240" y="3439266"/>
            <a:ext cx="533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TextBox 29"/>
          <p:cNvSpPr txBox="1"/>
          <p:nvPr/>
        </p:nvSpPr>
        <p:spPr>
          <a:xfrm>
            <a:off x="3863240" y="3509648"/>
            <a:ext cx="439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Welche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Abschlüsse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gibt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es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?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6" name="Group 5"/>
          <p:cNvGrpSpPr/>
          <p:nvPr/>
        </p:nvGrpSpPr>
        <p:grpSpPr>
          <a:xfrm>
            <a:off x="3137620" y="3991306"/>
            <a:ext cx="5256584" cy="296012"/>
            <a:chOff x="3131840" y="1491630"/>
            <a:chExt cx="5256584" cy="576064"/>
          </a:xfrm>
        </p:grpSpPr>
        <p:sp>
          <p:nvSpPr>
            <p:cNvPr id="67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8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69" name="TextBox 25"/>
          <p:cNvSpPr txBox="1"/>
          <p:nvPr/>
        </p:nvSpPr>
        <p:spPr>
          <a:xfrm>
            <a:off x="3137620" y="3930128"/>
            <a:ext cx="533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07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0" name="TextBox 29"/>
          <p:cNvSpPr txBox="1"/>
          <p:nvPr/>
        </p:nvSpPr>
        <p:spPr>
          <a:xfrm>
            <a:off x="3857620" y="4000510"/>
            <a:ext cx="439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Durchlässigkeit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1" name="Group 5"/>
          <p:cNvGrpSpPr/>
          <p:nvPr/>
        </p:nvGrpSpPr>
        <p:grpSpPr>
          <a:xfrm>
            <a:off x="3137620" y="4491372"/>
            <a:ext cx="5256584" cy="296012"/>
            <a:chOff x="3131840" y="1491630"/>
            <a:chExt cx="5256584" cy="576064"/>
          </a:xfrm>
        </p:grpSpPr>
        <p:sp>
          <p:nvSpPr>
            <p:cNvPr id="7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3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74" name="TextBox 25"/>
          <p:cNvSpPr txBox="1"/>
          <p:nvPr/>
        </p:nvSpPr>
        <p:spPr>
          <a:xfrm>
            <a:off x="3137620" y="4430194"/>
            <a:ext cx="533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08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5" name="TextBox 29"/>
          <p:cNvSpPr txBox="1"/>
          <p:nvPr/>
        </p:nvSpPr>
        <p:spPr>
          <a:xfrm>
            <a:off x="3857620" y="4500576"/>
            <a:ext cx="439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 &amp;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948074"/>
          </a:xfrm>
        </p:spPr>
        <p:txBody>
          <a:bodyPr/>
          <a:lstStyle/>
          <a:p>
            <a:r>
              <a:rPr lang="en-US" altLang="ko-KR" dirty="0" smtClean="0"/>
              <a:t>Was </a:t>
            </a:r>
            <a:r>
              <a:rPr lang="en-US" altLang="ko-KR" dirty="0" err="1" smtClean="0"/>
              <a:t>genau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versteht</a:t>
            </a:r>
            <a:r>
              <a:rPr lang="en-US" altLang="ko-KR" dirty="0" smtClean="0"/>
              <a:t> man </a:t>
            </a:r>
            <a:r>
              <a:rPr lang="en-US" altLang="ko-KR" dirty="0" err="1" smtClean="0"/>
              <a:t>unter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der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Mittelschule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214428"/>
            <a:ext cx="9144000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652611" y="1707654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634752" y="3210132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" name="Group 10"/>
          <p:cNvGrpSpPr/>
          <p:nvPr/>
        </p:nvGrpSpPr>
        <p:grpSpPr>
          <a:xfrm>
            <a:off x="1300683" y="1571618"/>
            <a:ext cx="2664296" cy="914239"/>
            <a:chOff x="803640" y="3362835"/>
            <a:chExt cx="2059657" cy="914239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646132"/>
              <a:ext cx="205965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30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600" dirty="0" err="1" smtClean="0">
                  <a:solidFill>
                    <a:schemeClr val="bg1"/>
                  </a:solidFill>
                  <a:cs typeface="Arial" pitchFamily="34" charset="0"/>
                </a:rPr>
                <a:t>Qualifizierender</a:t>
              </a:r>
              <a:r>
                <a:rPr lang="en-US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smtClean="0">
                  <a:solidFill>
                    <a:schemeClr val="bg1"/>
                  </a:solidFill>
                  <a:cs typeface="Arial" pitchFamily="34" charset="0"/>
                </a:rPr>
                <a:t>Mittelschulabschluss</a:t>
              </a:r>
              <a:r>
                <a:rPr lang="en-US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Regelzug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1300683" y="3143254"/>
            <a:ext cx="2664296" cy="668018"/>
            <a:chOff x="803640" y="3362835"/>
            <a:chExt cx="2059657" cy="668018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646132"/>
              <a:ext cx="2059657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30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600" dirty="0" err="1" smtClean="0">
                  <a:solidFill>
                    <a:schemeClr val="bg1"/>
                  </a:solidFill>
                  <a:cs typeface="Arial" pitchFamily="34" charset="0"/>
                </a:rPr>
                <a:t>Mittlere</a:t>
              </a:r>
              <a:r>
                <a:rPr lang="en-US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bg1"/>
                  </a:solidFill>
                  <a:cs typeface="Arial" pitchFamily="34" charset="0"/>
                </a:rPr>
                <a:t>Reife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M-Zug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5214942" y="1714494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4" name="Group 22"/>
          <p:cNvGrpSpPr/>
          <p:nvPr/>
        </p:nvGrpSpPr>
        <p:grpSpPr>
          <a:xfrm>
            <a:off x="5896719" y="1539255"/>
            <a:ext cx="2664296" cy="929628"/>
            <a:chOff x="803640" y="3362835"/>
            <a:chExt cx="2059657" cy="929628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64613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30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600" dirty="0" err="1" smtClean="0">
                  <a:solidFill>
                    <a:schemeClr val="bg1"/>
                  </a:solidFill>
                  <a:cs typeface="Arial" pitchFamily="34" charset="0"/>
                </a:rPr>
                <a:t>Ganztagesangebot</a:t>
              </a:r>
              <a:r>
                <a:rPr lang="en-US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bg1"/>
                  </a:solidFill>
                  <a:cs typeface="Arial" pitchFamily="34" charset="0"/>
                </a:rPr>
                <a:t>im</a:t>
              </a:r>
              <a:r>
                <a:rPr lang="en-US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bg1"/>
                  </a:solidFill>
                  <a:cs typeface="Arial" pitchFamily="34" charset="0"/>
                </a:rPr>
                <a:t>Schulverbund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Angebote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5"/>
          <p:cNvGrpSpPr/>
          <p:nvPr/>
        </p:nvGrpSpPr>
        <p:grpSpPr>
          <a:xfrm>
            <a:off x="5896718" y="3070882"/>
            <a:ext cx="3247282" cy="914239"/>
            <a:chOff x="803639" y="3362835"/>
            <a:chExt cx="2289460" cy="914239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646132"/>
              <a:ext cx="205965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30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3 </a:t>
              </a:r>
              <a:r>
                <a:rPr lang="en-US" altLang="ko-KR" sz="1600" dirty="0" err="1" smtClean="0">
                  <a:solidFill>
                    <a:schemeClr val="bg1"/>
                  </a:solidFill>
                  <a:cs typeface="Arial" pitchFamily="34" charset="0"/>
                </a:rPr>
                <a:t>BoZ-Fächer</a:t>
              </a:r>
              <a:r>
                <a:rPr lang="en-US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: </a:t>
              </a:r>
              <a:r>
                <a:rPr lang="en-US" altLang="ko-KR" sz="1600" dirty="0" err="1" smtClean="0">
                  <a:solidFill>
                    <a:schemeClr val="bg1"/>
                  </a:solidFill>
                  <a:cs typeface="Arial" pitchFamily="34" charset="0"/>
                </a:rPr>
                <a:t>Soziales</a:t>
              </a:r>
              <a:r>
                <a:rPr lang="en-US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1600" dirty="0" err="1" smtClean="0">
                  <a:solidFill>
                    <a:schemeClr val="bg1"/>
                  </a:solidFill>
                  <a:cs typeface="Arial" pitchFamily="34" charset="0"/>
                </a:rPr>
                <a:t>Wirtschaft</a:t>
              </a:r>
              <a:r>
                <a:rPr lang="en-US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1600" dirty="0" err="1" smtClean="0">
                  <a:solidFill>
                    <a:schemeClr val="bg1"/>
                  </a:solidFill>
                  <a:cs typeface="Arial" pitchFamily="34" charset="0"/>
                </a:rPr>
                <a:t>Technik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39" y="3362835"/>
              <a:ext cx="2289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err="1" smtClean="0">
                  <a:solidFill>
                    <a:schemeClr val="bg1"/>
                  </a:solidFill>
                  <a:cs typeface="Arial" pitchFamily="34" charset="0"/>
                </a:rPr>
                <a:t>Berufsorientierter</a:t>
              </a:r>
              <a:r>
                <a:rPr lang="en-US" altLang="ko-KR" sz="2000" b="1" dirty="0" smtClean="0">
                  <a:solidFill>
                    <a:schemeClr val="bg1"/>
                  </a:solidFill>
                  <a:cs typeface="Arial" pitchFamily="34" charset="0"/>
                </a:rPr>
                <a:t> Zweig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554000" y="1653798"/>
            <a:ext cx="36000" cy="27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619207" y="177323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3489" y="3267331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5012" y="1779662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3" name="Oval 19"/>
          <p:cNvSpPr/>
          <p:nvPr/>
        </p:nvSpPr>
        <p:spPr>
          <a:xfrm>
            <a:off x="5245899" y="3245954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TextBox 35"/>
          <p:cNvSpPr txBox="1"/>
          <p:nvPr/>
        </p:nvSpPr>
        <p:spPr>
          <a:xfrm>
            <a:off x="5214942" y="3309579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/>
              <a:t>Aktuelle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Aufstellung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der</a:t>
            </a:r>
            <a:r>
              <a:rPr lang="en-US" altLang="ko-KR" dirty="0" smtClean="0"/>
              <a:t> MS </a:t>
            </a:r>
            <a:r>
              <a:rPr lang="en-US" altLang="ko-KR" dirty="0" err="1" smtClean="0"/>
              <a:t>Inzeller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Weg</a:t>
            </a:r>
            <a:endParaRPr lang="ko-KR" altLang="en-US" dirty="0"/>
          </a:p>
        </p:txBody>
      </p:sp>
      <p:grpSp>
        <p:nvGrpSpPr>
          <p:cNvPr id="4" name="Group 15"/>
          <p:cNvGrpSpPr/>
          <p:nvPr/>
        </p:nvGrpSpPr>
        <p:grpSpPr>
          <a:xfrm>
            <a:off x="251520" y="3350185"/>
            <a:ext cx="1656184" cy="812332"/>
            <a:chOff x="251520" y="3350185"/>
            <a:chExt cx="1656184" cy="812332"/>
          </a:xfrm>
        </p:grpSpPr>
        <p:grpSp>
          <p:nvGrpSpPr>
            <p:cNvPr id="6" name="Group 11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13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Klassenanzahl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 smtClean="0">
                    <a:solidFill>
                      <a:schemeClr val="accent1"/>
                    </a:solidFill>
                    <a:cs typeface="Arial" pitchFamily="34" charset="0"/>
                  </a:rPr>
                  <a:t>13</a:t>
                </a:r>
                <a:endParaRPr 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51520" y="3885518"/>
              <a:ext cx="16561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davon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8 M-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Klassen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16"/>
          <p:cNvGrpSpPr/>
          <p:nvPr/>
        </p:nvGrpSpPr>
        <p:grpSpPr>
          <a:xfrm>
            <a:off x="2579609" y="3350185"/>
            <a:ext cx="1656184" cy="1181664"/>
            <a:chOff x="251520" y="3350185"/>
            <a:chExt cx="1656184" cy="1181664"/>
          </a:xfrm>
        </p:grpSpPr>
        <p:grpSp>
          <p:nvGrpSpPr>
            <p:cNvPr id="9" name="Group 17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20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Schüleranzahl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 smtClean="0">
                    <a:solidFill>
                      <a:schemeClr val="accent1"/>
                    </a:solidFill>
                    <a:cs typeface="Arial" pitchFamily="34" charset="0"/>
                  </a:rPr>
                  <a:t>ca.290</a:t>
                </a:r>
                <a:endParaRPr 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51520" y="3885518"/>
              <a:ext cx="16561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Schülerinnen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und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Schüler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aus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vielen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Nationen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1"/>
          <p:cNvGrpSpPr/>
          <p:nvPr/>
        </p:nvGrpSpPr>
        <p:grpSpPr>
          <a:xfrm>
            <a:off x="4907698" y="3350185"/>
            <a:ext cx="1656184" cy="996998"/>
            <a:chOff x="251520" y="3350185"/>
            <a:chExt cx="1656184" cy="996998"/>
          </a:xfrm>
        </p:grpSpPr>
        <p:grpSp>
          <p:nvGrpSpPr>
            <p:cNvPr id="11" name="Group 22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25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Lehrerschaft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 smtClean="0">
                    <a:solidFill>
                      <a:schemeClr val="accent1"/>
                    </a:solidFill>
                    <a:cs typeface="Arial" pitchFamily="34" charset="0"/>
                  </a:rPr>
                  <a:t>30</a:t>
                </a:r>
                <a:endParaRPr 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51520" y="3885518"/>
              <a:ext cx="16561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Kolleginnen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und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Kollegen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6"/>
          <p:cNvGrpSpPr/>
          <p:nvPr/>
        </p:nvGrpSpPr>
        <p:grpSpPr>
          <a:xfrm>
            <a:off x="7164288" y="3291830"/>
            <a:ext cx="1979712" cy="1479069"/>
            <a:chOff x="180020" y="3291830"/>
            <a:chExt cx="1979712" cy="1479069"/>
          </a:xfrm>
        </p:grpSpPr>
        <p:grpSp>
          <p:nvGrpSpPr>
            <p:cNvPr id="16" name="Group 27"/>
            <p:cNvGrpSpPr/>
            <p:nvPr/>
          </p:nvGrpSpPr>
          <p:grpSpPr>
            <a:xfrm>
              <a:off x="180020" y="3291830"/>
              <a:ext cx="1979712" cy="681628"/>
              <a:chOff x="3711520" y="3269416"/>
              <a:chExt cx="1893640" cy="681628"/>
            </a:xfrm>
            <a:noFill/>
          </p:grpSpPr>
          <p:sp>
            <p:nvSpPr>
              <p:cNvPr id="30" name="Text Placeholder 17"/>
              <p:cNvSpPr txBox="1">
                <a:spLocks/>
              </p:cNvSpPr>
              <p:nvPr/>
            </p:nvSpPr>
            <p:spPr>
              <a:xfrm>
                <a:off x="3711520" y="3269416"/>
                <a:ext cx="1893640" cy="517709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Engagiertes</a:t>
                </a:r>
                <a:r>
                  <a:rPr lang="en-US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sz="12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Schulteam</a:t>
                </a:r>
                <a:r>
                  <a:rPr lang="en-US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en-US" sz="12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verstärkt</a:t>
                </a:r>
                <a:r>
                  <a:rPr lang="en-US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sz="12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durch</a:t>
                </a:r>
                <a:endPara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 Placeholder 18"/>
              <p:cNvSpPr txBox="1">
                <a:spLocks/>
              </p:cNvSpPr>
              <p:nvPr/>
            </p:nvSpPr>
            <p:spPr>
              <a:xfrm>
                <a:off x="3780397" y="3701464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 smtClean="0">
                    <a:solidFill>
                      <a:schemeClr val="accent1"/>
                    </a:solidFill>
                    <a:cs typeface="Arial" pitchFamily="34" charset="0"/>
                  </a:rPr>
                  <a:t>4+ </a:t>
                </a:r>
                <a:endParaRPr 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52028" y="3939902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engagierte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Schulsozialarbeiter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und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ehrenamtliche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Helfer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Rechteck 53"/>
          <p:cNvSpPr/>
          <p:nvPr/>
        </p:nvSpPr>
        <p:spPr>
          <a:xfrm>
            <a:off x="142844" y="1428742"/>
            <a:ext cx="1928826" cy="1857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Google Shape;6085;p78"/>
          <p:cNvSpPr/>
          <p:nvPr/>
        </p:nvSpPr>
        <p:spPr>
          <a:xfrm>
            <a:off x="571472" y="1714494"/>
            <a:ext cx="1139278" cy="1278966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32AE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2428860" y="1428742"/>
            <a:ext cx="1928826" cy="1857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/>
        </p:nvSpPr>
        <p:spPr>
          <a:xfrm>
            <a:off x="4786314" y="1428742"/>
            <a:ext cx="1928826" cy="1857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/>
          <p:cNvSpPr/>
          <p:nvPr/>
        </p:nvSpPr>
        <p:spPr>
          <a:xfrm>
            <a:off x="7072330" y="1428742"/>
            <a:ext cx="1928826" cy="1857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3" name="Google Shape;1151;p65"/>
          <p:cNvGrpSpPr/>
          <p:nvPr/>
        </p:nvGrpSpPr>
        <p:grpSpPr>
          <a:xfrm>
            <a:off x="5072066" y="1643056"/>
            <a:ext cx="1428760" cy="1319537"/>
            <a:chOff x="1321450" y="2864552"/>
            <a:chExt cx="392570" cy="362559"/>
          </a:xfrm>
          <a:solidFill>
            <a:schemeClr val="accent1"/>
          </a:solidFill>
        </p:grpSpPr>
        <p:sp>
          <p:nvSpPr>
            <p:cNvPr id="44" name="Google Shape;1152;p65"/>
            <p:cNvSpPr/>
            <p:nvPr/>
          </p:nvSpPr>
          <p:spPr>
            <a:xfrm>
              <a:off x="1321450" y="3154041"/>
              <a:ext cx="106976" cy="73070"/>
            </a:xfrm>
            <a:custGeom>
              <a:avLst/>
              <a:gdLst/>
              <a:ahLst/>
              <a:cxnLst/>
              <a:rect l="l" t="t" r="r" b="b"/>
              <a:pathLst>
                <a:path w="5493" h="3752" extrusionOk="0">
                  <a:moveTo>
                    <a:pt x="4066" y="0"/>
                  </a:moveTo>
                  <a:cubicBezTo>
                    <a:pt x="4069" y="1"/>
                    <a:pt x="4071" y="2"/>
                    <a:pt x="4074" y="3"/>
                  </a:cubicBezTo>
                  <a:lnTo>
                    <a:pt x="4074" y="3"/>
                  </a:lnTo>
                  <a:cubicBezTo>
                    <a:pt x="4076" y="2"/>
                    <a:pt x="4078" y="1"/>
                    <a:pt x="4080" y="0"/>
                  </a:cubicBezTo>
                  <a:close/>
                  <a:moveTo>
                    <a:pt x="1827" y="0"/>
                  </a:moveTo>
                  <a:cubicBezTo>
                    <a:pt x="728" y="457"/>
                    <a:pt x="1" y="1527"/>
                    <a:pt x="1" y="2725"/>
                  </a:cubicBezTo>
                  <a:lnTo>
                    <a:pt x="1" y="3752"/>
                  </a:lnTo>
                  <a:lnTo>
                    <a:pt x="4965" y="3752"/>
                  </a:lnTo>
                  <a:lnTo>
                    <a:pt x="4965" y="3552"/>
                  </a:lnTo>
                  <a:cubicBezTo>
                    <a:pt x="4951" y="2753"/>
                    <a:pt x="5136" y="1969"/>
                    <a:pt x="5493" y="1256"/>
                  </a:cubicBezTo>
                  <a:cubicBezTo>
                    <a:pt x="5166" y="687"/>
                    <a:pt x="4669" y="246"/>
                    <a:pt x="4074" y="3"/>
                  </a:cubicBezTo>
                  <a:lnTo>
                    <a:pt x="4074" y="3"/>
                  </a:lnTo>
                  <a:cubicBezTo>
                    <a:pt x="3712" y="158"/>
                    <a:pt x="3329" y="236"/>
                    <a:pt x="2948" y="236"/>
                  </a:cubicBezTo>
                  <a:cubicBezTo>
                    <a:pt x="2565" y="236"/>
                    <a:pt x="2183" y="157"/>
                    <a:pt x="18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53;p65"/>
            <p:cNvSpPr/>
            <p:nvPr/>
          </p:nvSpPr>
          <p:spPr>
            <a:xfrm>
              <a:off x="1606771" y="3154041"/>
              <a:ext cx="106704" cy="72798"/>
            </a:xfrm>
            <a:custGeom>
              <a:avLst/>
              <a:gdLst/>
              <a:ahLst/>
              <a:cxnLst/>
              <a:rect l="l" t="t" r="r" b="b"/>
              <a:pathLst>
                <a:path w="5479" h="3738" extrusionOk="0">
                  <a:moveTo>
                    <a:pt x="1427" y="0"/>
                  </a:moveTo>
                  <a:cubicBezTo>
                    <a:pt x="828" y="243"/>
                    <a:pt x="328" y="671"/>
                    <a:pt x="0" y="1227"/>
                  </a:cubicBezTo>
                  <a:cubicBezTo>
                    <a:pt x="371" y="1940"/>
                    <a:pt x="556" y="2739"/>
                    <a:pt x="556" y="3538"/>
                  </a:cubicBezTo>
                  <a:lnTo>
                    <a:pt x="556" y="3738"/>
                  </a:lnTo>
                  <a:lnTo>
                    <a:pt x="5478" y="3738"/>
                  </a:lnTo>
                  <a:lnTo>
                    <a:pt x="5478" y="2711"/>
                  </a:lnTo>
                  <a:cubicBezTo>
                    <a:pt x="5464" y="1527"/>
                    <a:pt x="4765" y="471"/>
                    <a:pt x="3681" y="14"/>
                  </a:cubicBezTo>
                  <a:cubicBezTo>
                    <a:pt x="3328" y="162"/>
                    <a:pt x="2948" y="237"/>
                    <a:pt x="2567" y="237"/>
                  </a:cubicBezTo>
                  <a:cubicBezTo>
                    <a:pt x="2177" y="237"/>
                    <a:pt x="1787" y="159"/>
                    <a:pt x="1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54;p65"/>
            <p:cNvSpPr/>
            <p:nvPr/>
          </p:nvSpPr>
          <p:spPr>
            <a:xfrm>
              <a:off x="1340691" y="3072754"/>
              <a:ext cx="76069" cy="63002"/>
            </a:xfrm>
            <a:custGeom>
              <a:avLst/>
              <a:gdLst/>
              <a:ahLst/>
              <a:cxnLst/>
              <a:rect l="l" t="t" r="r" b="b"/>
              <a:pathLst>
                <a:path w="3906" h="3235" extrusionOk="0">
                  <a:moveTo>
                    <a:pt x="1965" y="0"/>
                  </a:moveTo>
                  <a:cubicBezTo>
                    <a:pt x="1329" y="0"/>
                    <a:pt x="727" y="381"/>
                    <a:pt x="468" y="1007"/>
                  </a:cubicBezTo>
                  <a:cubicBezTo>
                    <a:pt x="1" y="2121"/>
                    <a:pt x="870" y="3234"/>
                    <a:pt x="1946" y="3234"/>
                  </a:cubicBezTo>
                  <a:cubicBezTo>
                    <a:pt x="2152" y="3234"/>
                    <a:pt x="2366" y="3194"/>
                    <a:pt x="2579" y="3104"/>
                  </a:cubicBezTo>
                  <a:cubicBezTo>
                    <a:pt x="3906" y="2562"/>
                    <a:pt x="3906" y="679"/>
                    <a:pt x="2579" y="123"/>
                  </a:cubicBezTo>
                  <a:cubicBezTo>
                    <a:pt x="2378" y="40"/>
                    <a:pt x="2170" y="0"/>
                    <a:pt x="1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55;p65"/>
            <p:cNvSpPr/>
            <p:nvPr/>
          </p:nvSpPr>
          <p:spPr>
            <a:xfrm>
              <a:off x="1614814" y="3072638"/>
              <a:ext cx="73654" cy="63080"/>
            </a:xfrm>
            <a:custGeom>
              <a:avLst/>
              <a:gdLst/>
              <a:ahLst/>
              <a:cxnLst/>
              <a:rect l="l" t="t" r="r" b="b"/>
              <a:pathLst>
                <a:path w="3782" h="3239" extrusionOk="0">
                  <a:moveTo>
                    <a:pt x="2169" y="0"/>
                  </a:moveTo>
                  <a:cubicBezTo>
                    <a:pt x="728" y="0"/>
                    <a:pt x="1" y="1741"/>
                    <a:pt x="1014" y="2754"/>
                  </a:cubicBezTo>
                  <a:cubicBezTo>
                    <a:pt x="1344" y="3088"/>
                    <a:pt x="1751" y="3238"/>
                    <a:pt x="2151" y="3238"/>
                  </a:cubicBezTo>
                  <a:cubicBezTo>
                    <a:pt x="2976" y="3238"/>
                    <a:pt x="3767" y="2598"/>
                    <a:pt x="3767" y="1627"/>
                  </a:cubicBezTo>
                  <a:cubicBezTo>
                    <a:pt x="3781" y="728"/>
                    <a:pt x="3054" y="15"/>
                    <a:pt x="21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56;p65"/>
            <p:cNvSpPr/>
            <p:nvPr/>
          </p:nvSpPr>
          <p:spPr>
            <a:xfrm>
              <a:off x="1458960" y="3047632"/>
              <a:ext cx="102828" cy="88105"/>
            </a:xfrm>
            <a:custGeom>
              <a:avLst/>
              <a:gdLst/>
              <a:ahLst/>
              <a:cxnLst/>
              <a:rect l="l" t="t" r="r" b="b"/>
              <a:pathLst>
                <a:path w="5280" h="4524" extrusionOk="0">
                  <a:moveTo>
                    <a:pt x="3025" y="1"/>
                  </a:moveTo>
                  <a:cubicBezTo>
                    <a:pt x="1014" y="1"/>
                    <a:pt x="1" y="2440"/>
                    <a:pt x="1427" y="3852"/>
                  </a:cubicBezTo>
                  <a:cubicBezTo>
                    <a:pt x="1891" y="4316"/>
                    <a:pt x="2460" y="4523"/>
                    <a:pt x="3016" y="4523"/>
                  </a:cubicBezTo>
                  <a:cubicBezTo>
                    <a:pt x="4174" y="4523"/>
                    <a:pt x="5279" y="3627"/>
                    <a:pt x="5279" y="2269"/>
                  </a:cubicBezTo>
                  <a:cubicBezTo>
                    <a:pt x="5279" y="1013"/>
                    <a:pt x="4266" y="1"/>
                    <a:pt x="3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57;p65"/>
            <p:cNvSpPr/>
            <p:nvPr/>
          </p:nvSpPr>
          <p:spPr>
            <a:xfrm>
              <a:off x="1440907" y="3151821"/>
              <a:ext cx="153930" cy="75290"/>
            </a:xfrm>
            <a:custGeom>
              <a:avLst/>
              <a:gdLst/>
              <a:ahLst/>
              <a:cxnLst/>
              <a:rect l="l" t="t" r="r" b="b"/>
              <a:pathLst>
                <a:path w="7904" h="3866" extrusionOk="0">
                  <a:moveTo>
                    <a:pt x="2454" y="0"/>
                  </a:moveTo>
                  <a:cubicBezTo>
                    <a:pt x="971" y="613"/>
                    <a:pt x="1" y="2054"/>
                    <a:pt x="1" y="3666"/>
                  </a:cubicBezTo>
                  <a:lnTo>
                    <a:pt x="1" y="3866"/>
                  </a:lnTo>
                  <a:lnTo>
                    <a:pt x="7904" y="3866"/>
                  </a:lnTo>
                  <a:lnTo>
                    <a:pt x="7904" y="3666"/>
                  </a:lnTo>
                  <a:cubicBezTo>
                    <a:pt x="7904" y="2054"/>
                    <a:pt x="6934" y="613"/>
                    <a:pt x="5450" y="0"/>
                  </a:cubicBezTo>
                  <a:cubicBezTo>
                    <a:pt x="4979" y="235"/>
                    <a:pt x="4466" y="353"/>
                    <a:pt x="3952" y="353"/>
                  </a:cubicBezTo>
                  <a:cubicBezTo>
                    <a:pt x="3439" y="353"/>
                    <a:pt x="2925" y="235"/>
                    <a:pt x="2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58;p65"/>
            <p:cNvSpPr/>
            <p:nvPr/>
          </p:nvSpPr>
          <p:spPr>
            <a:xfrm>
              <a:off x="1439252" y="2864552"/>
              <a:ext cx="157261" cy="149217"/>
            </a:xfrm>
            <a:custGeom>
              <a:avLst/>
              <a:gdLst/>
              <a:ahLst/>
              <a:cxnLst/>
              <a:rect l="l" t="t" r="r" b="b"/>
              <a:pathLst>
                <a:path w="8075" h="7662" extrusionOk="0">
                  <a:moveTo>
                    <a:pt x="4037" y="1"/>
                  </a:moveTo>
                  <a:lnTo>
                    <a:pt x="2796" y="2526"/>
                  </a:lnTo>
                  <a:lnTo>
                    <a:pt x="0" y="2925"/>
                  </a:lnTo>
                  <a:lnTo>
                    <a:pt x="2026" y="4894"/>
                  </a:lnTo>
                  <a:lnTo>
                    <a:pt x="1541" y="7661"/>
                  </a:lnTo>
                  <a:lnTo>
                    <a:pt x="1541" y="7661"/>
                  </a:lnTo>
                  <a:lnTo>
                    <a:pt x="4037" y="6349"/>
                  </a:lnTo>
                  <a:lnTo>
                    <a:pt x="6534" y="7661"/>
                  </a:lnTo>
                  <a:lnTo>
                    <a:pt x="6063" y="4894"/>
                  </a:lnTo>
                  <a:lnTo>
                    <a:pt x="8074" y="2925"/>
                  </a:lnTo>
                  <a:lnTo>
                    <a:pt x="5293" y="2526"/>
                  </a:lnTo>
                  <a:lnTo>
                    <a:pt x="40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59;p65"/>
            <p:cNvSpPr/>
            <p:nvPr/>
          </p:nvSpPr>
          <p:spPr>
            <a:xfrm>
              <a:off x="1321723" y="2950668"/>
              <a:ext cx="100316" cy="101153"/>
            </a:xfrm>
            <a:custGeom>
              <a:avLst/>
              <a:gdLst/>
              <a:ahLst/>
              <a:cxnLst/>
              <a:rect l="l" t="t" r="r" b="b"/>
              <a:pathLst>
                <a:path w="5151" h="5194" extrusionOk="0">
                  <a:moveTo>
                    <a:pt x="2255" y="1"/>
                  </a:moveTo>
                  <a:lnTo>
                    <a:pt x="1741" y="1741"/>
                  </a:lnTo>
                  <a:lnTo>
                    <a:pt x="1" y="2312"/>
                  </a:lnTo>
                  <a:lnTo>
                    <a:pt x="1499" y="3353"/>
                  </a:lnTo>
                  <a:lnTo>
                    <a:pt x="1499" y="5194"/>
                  </a:lnTo>
                  <a:lnTo>
                    <a:pt x="2954" y="4067"/>
                  </a:lnTo>
                  <a:lnTo>
                    <a:pt x="4694" y="4637"/>
                  </a:lnTo>
                  <a:lnTo>
                    <a:pt x="4081" y="2925"/>
                  </a:lnTo>
                  <a:lnTo>
                    <a:pt x="5151" y="1442"/>
                  </a:lnTo>
                  <a:lnTo>
                    <a:pt x="3325" y="1485"/>
                  </a:lnTo>
                  <a:lnTo>
                    <a:pt x="22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60;p65"/>
            <p:cNvSpPr/>
            <p:nvPr/>
          </p:nvSpPr>
          <p:spPr>
            <a:xfrm>
              <a:off x="1613432" y="2950668"/>
              <a:ext cx="100588" cy="101153"/>
            </a:xfrm>
            <a:custGeom>
              <a:avLst/>
              <a:gdLst/>
              <a:ahLst/>
              <a:cxnLst/>
              <a:rect l="l" t="t" r="r" b="b"/>
              <a:pathLst>
                <a:path w="5165" h="5194" extrusionOk="0">
                  <a:moveTo>
                    <a:pt x="2911" y="1"/>
                  </a:moveTo>
                  <a:lnTo>
                    <a:pt x="1826" y="1485"/>
                  </a:lnTo>
                  <a:lnTo>
                    <a:pt x="0" y="1427"/>
                  </a:lnTo>
                  <a:lnTo>
                    <a:pt x="1070" y="2911"/>
                  </a:lnTo>
                  <a:lnTo>
                    <a:pt x="471" y="4637"/>
                  </a:lnTo>
                  <a:lnTo>
                    <a:pt x="471" y="4637"/>
                  </a:lnTo>
                  <a:lnTo>
                    <a:pt x="2212" y="4067"/>
                  </a:lnTo>
                  <a:lnTo>
                    <a:pt x="3652" y="5194"/>
                  </a:lnTo>
                  <a:lnTo>
                    <a:pt x="3652" y="3353"/>
                  </a:lnTo>
                  <a:lnTo>
                    <a:pt x="5165" y="2326"/>
                  </a:lnTo>
                  <a:lnTo>
                    <a:pt x="3424" y="1756"/>
                  </a:lnTo>
                  <a:lnTo>
                    <a:pt x="2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7034;p80"/>
          <p:cNvGrpSpPr/>
          <p:nvPr/>
        </p:nvGrpSpPr>
        <p:grpSpPr>
          <a:xfrm>
            <a:off x="7429520" y="1643056"/>
            <a:ext cx="1357162" cy="1348321"/>
            <a:chOff x="580725" y="3617925"/>
            <a:chExt cx="299325" cy="297375"/>
          </a:xfrm>
          <a:solidFill>
            <a:srgbClr val="32AEB8"/>
          </a:solidFill>
        </p:grpSpPr>
        <p:sp>
          <p:nvSpPr>
            <p:cNvPr id="62" name="Google Shape;7035;p80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036;p80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037;p80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038;p80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039;p80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520;p79"/>
          <p:cNvGrpSpPr/>
          <p:nvPr/>
        </p:nvGrpSpPr>
        <p:grpSpPr>
          <a:xfrm>
            <a:off x="2786050" y="1714494"/>
            <a:ext cx="1257667" cy="1280709"/>
            <a:chOff x="-40742750" y="3972175"/>
            <a:chExt cx="311125" cy="316825"/>
          </a:xfrm>
          <a:solidFill>
            <a:srgbClr val="32AEB8"/>
          </a:solidFill>
        </p:grpSpPr>
        <p:sp>
          <p:nvSpPr>
            <p:cNvPr id="68" name="Google Shape;6521;p79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522;p79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60310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872859" y="1525519"/>
            <a:ext cx="4163637" cy="1070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Was </a:t>
            </a:r>
            <a:r>
              <a:rPr lang="en-US" altLang="ko-KR" dirty="0" err="1" smtClean="0"/>
              <a:t>sind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unsere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Ziele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grpSp>
        <p:nvGrpSpPr>
          <p:cNvPr id="4" name="Group 14"/>
          <p:cNvGrpSpPr/>
          <p:nvPr/>
        </p:nvGrpSpPr>
        <p:grpSpPr>
          <a:xfrm>
            <a:off x="4058860" y="785800"/>
            <a:ext cx="1052368" cy="4000528"/>
            <a:chOff x="4058860" y="987781"/>
            <a:chExt cx="1052368" cy="3696329"/>
          </a:xfrm>
        </p:grpSpPr>
        <p:sp>
          <p:nvSpPr>
            <p:cNvPr id="6" name="Rectangle 8"/>
            <p:cNvSpPr/>
            <p:nvPr/>
          </p:nvSpPr>
          <p:spPr>
            <a:xfrm rot="36931">
              <a:off x="4276045" y="3801165"/>
              <a:ext cx="592195" cy="863021"/>
            </a:xfrm>
            <a:custGeom>
              <a:avLst/>
              <a:gdLst/>
              <a:ahLst/>
              <a:cxnLst/>
              <a:rect l="l" t="t" r="r" b="b"/>
              <a:pathLst>
                <a:path w="1802378" h="1800199">
                  <a:moveTo>
                    <a:pt x="0" y="0"/>
                  </a:moveTo>
                  <a:lnTo>
                    <a:pt x="1802378" y="0"/>
                  </a:lnTo>
                  <a:lnTo>
                    <a:pt x="1802378" y="289727"/>
                  </a:lnTo>
                  <a:lnTo>
                    <a:pt x="1801366" y="289727"/>
                  </a:lnTo>
                  <a:lnTo>
                    <a:pt x="901188" y="1800199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0000"/>
                    <a:lumOff val="30000"/>
                  </a:schemeClr>
                </a:gs>
                <a:gs pos="100000">
                  <a:schemeClr val="accent2">
                    <a:lumMod val="70000"/>
                    <a:lumOff val="3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ectangle 8"/>
            <p:cNvSpPr/>
            <p:nvPr/>
          </p:nvSpPr>
          <p:spPr>
            <a:xfrm>
              <a:off x="4468857" y="3793500"/>
              <a:ext cx="200342" cy="872829"/>
            </a:xfrm>
            <a:custGeom>
              <a:avLst/>
              <a:gdLst>
                <a:gd name="connsiteX0" fmla="*/ 0 w 1359043"/>
                <a:gd name="connsiteY0" fmla="*/ 0 h 1813992"/>
                <a:gd name="connsiteX1" fmla="*/ 1359043 w 1359043"/>
                <a:gd name="connsiteY1" fmla="*/ 0 h 1813992"/>
                <a:gd name="connsiteX2" fmla="*/ 1359043 w 1359043"/>
                <a:gd name="connsiteY2" fmla="*/ 212596 h 1813992"/>
                <a:gd name="connsiteX3" fmla="*/ 806822 w 1359043"/>
                <a:gd name="connsiteY3" fmla="*/ 1813992 h 1813992"/>
                <a:gd name="connsiteX4" fmla="*/ 1012 w 1359043"/>
                <a:gd name="connsiteY4" fmla="*/ 289727 h 1813992"/>
                <a:gd name="connsiteX5" fmla="*/ 0 w 1359043"/>
                <a:gd name="connsiteY5" fmla="*/ 289727 h 1813992"/>
                <a:gd name="connsiteX6" fmla="*/ 0 w 1359043"/>
                <a:gd name="connsiteY6" fmla="*/ 288030 h 1813992"/>
                <a:gd name="connsiteX7" fmla="*/ 0 w 1359043"/>
                <a:gd name="connsiteY7" fmla="*/ 0 h 1813992"/>
                <a:gd name="connsiteX0" fmla="*/ 0 w 1359043"/>
                <a:gd name="connsiteY0" fmla="*/ 0 h 1820658"/>
                <a:gd name="connsiteX1" fmla="*/ 1359043 w 1359043"/>
                <a:gd name="connsiteY1" fmla="*/ 0 h 1820658"/>
                <a:gd name="connsiteX2" fmla="*/ 1359043 w 1359043"/>
                <a:gd name="connsiteY2" fmla="*/ 212596 h 1820658"/>
                <a:gd name="connsiteX3" fmla="*/ 720119 w 1359043"/>
                <a:gd name="connsiteY3" fmla="*/ 1820658 h 1820658"/>
                <a:gd name="connsiteX4" fmla="*/ 1012 w 1359043"/>
                <a:gd name="connsiteY4" fmla="*/ 289727 h 1820658"/>
                <a:gd name="connsiteX5" fmla="*/ 0 w 1359043"/>
                <a:gd name="connsiteY5" fmla="*/ 289727 h 1820658"/>
                <a:gd name="connsiteX6" fmla="*/ 0 w 1359043"/>
                <a:gd name="connsiteY6" fmla="*/ 288030 h 1820658"/>
                <a:gd name="connsiteX7" fmla="*/ 0 w 1359043"/>
                <a:gd name="connsiteY7" fmla="*/ 0 h 182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043" h="1820658">
                  <a:moveTo>
                    <a:pt x="0" y="0"/>
                  </a:moveTo>
                  <a:lnTo>
                    <a:pt x="1359043" y="0"/>
                  </a:lnTo>
                  <a:lnTo>
                    <a:pt x="1359043" y="212596"/>
                  </a:lnTo>
                  <a:lnTo>
                    <a:pt x="720119" y="1820658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  <a:lumOff val="50000"/>
                  </a:schemeClr>
                </a:gs>
                <a:gs pos="100000">
                  <a:schemeClr val="accent2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2"/>
            <p:cNvSpPr/>
            <p:nvPr/>
          </p:nvSpPr>
          <p:spPr>
            <a:xfrm>
              <a:off x="4291066" y="1891296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0" y="0"/>
                  </a:moveTo>
                  <a:lnTo>
                    <a:pt x="99616" y="0"/>
                  </a:lnTo>
                  <a:lnTo>
                    <a:pt x="196906" y="63491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  <a:lumOff val="7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2"/>
            <p:cNvSpPr/>
            <p:nvPr/>
          </p:nvSpPr>
          <p:spPr>
            <a:xfrm>
              <a:off x="4486591" y="1953886"/>
              <a:ext cx="196906" cy="1950905"/>
            </a:xfrm>
            <a:custGeom>
              <a:avLst/>
              <a:gdLst/>
              <a:ahLst/>
              <a:cxnLst/>
              <a:rect l="l" t="t" r="r" b="b"/>
              <a:pathLst>
                <a:path w="196906" h="1950905">
                  <a:moveTo>
                    <a:pt x="0" y="0"/>
                  </a:moveTo>
                  <a:lnTo>
                    <a:pt x="101941" y="66527"/>
                  </a:lnTo>
                  <a:lnTo>
                    <a:pt x="196906" y="4552"/>
                  </a:lnTo>
                  <a:lnTo>
                    <a:pt x="196906" y="1950905"/>
                  </a:lnTo>
                  <a:lnTo>
                    <a:pt x="193201" y="1950905"/>
                  </a:lnTo>
                  <a:cubicBezTo>
                    <a:pt x="183184" y="1893988"/>
                    <a:pt x="144512" y="1851984"/>
                    <a:pt x="98453" y="1851984"/>
                  </a:cubicBezTo>
                  <a:cubicBezTo>
                    <a:pt x="52394" y="1851984"/>
                    <a:pt x="13723" y="1893988"/>
                    <a:pt x="3706" y="1950905"/>
                  </a:cubicBezTo>
                  <a:lnTo>
                    <a:pt x="0" y="1950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2"/>
            <p:cNvSpPr/>
            <p:nvPr/>
          </p:nvSpPr>
          <p:spPr>
            <a:xfrm>
              <a:off x="4683483" y="1895514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96435" y="0"/>
                  </a:moveTo>
                  <a:lnTo>
                    <a:pt x="196906" y="0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lnTo>
                    <a:pt x="0" y="629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4468813" y="4423239"/>
              <a:ext cx="196906" cy="260871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Parallelogram 15"/>
            <p:cNvSpPr/>
            <p:nvPr/>
          </p:nvSpPr>
          <p:spPr>
            <a:xfrm rot="16200000">
              <a:off x="4098945" y="947696"/>
              <a:ext cx="972197" cy="1052368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683568" y="1811842"/>
            <a:ext cx="370595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22"/>
          <p:cNvSpPr/>
          <p:nvPr/>
        </p:nvSpPr>
        <p:spPr>
          <a:xfrm>
            <a:off x="683568" y="3075806"/>
            <a:ext cx="370595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081675" y="1824517"/>
            <a:ext cx="23717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Pädagogische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Vorteile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bei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der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Wissensvermittlung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1675" y="3321643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7224" y="1843741"/>
            <a:ext cx="3206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Persönliche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Entwicklung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1680" y="3111233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Berufsorientierung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97743" y="2695734"/>
            <a:ext cx="3277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Klassenlehrerprinzip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und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entsprechende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</a:p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Betreuung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Handlungs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- und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projektorientierter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Unterricht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Fächerübergreifendes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Arbeiten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6278" y="2205548"/>
            <a:ext cx="3277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Motivation und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individuelle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Förderung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>
              <a:buFont typeface="Arial" pitchFamily="34" charset="0"/>
              <a:buChar char="•"/>
            </a:pP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Fähigkeiten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und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Fertigkeiten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>
              <a:buFont typeface="Arial" pitchFamily="34" charset="0"/>
              <a:buChar char="•"/>
            </a:pP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Allgemeinbildung</a:t>
            </a:r>
            <a:endParaRPr lang="ko-KR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>
              <a:buFont typeface="Arial" pitchFamily="34" charset="0"/>
              <a:buChar char="•"/>
            </a:pP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6278" y="3506210"/>
            <a:ext cx="3277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Betriebspraktika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>
              <a:buFont typeface="Arial" pitchFamily="34" charset="0"/>
              <a:buChar char="•"/>
            </a:pP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Betriebserkundungen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7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872859" y="2847709"/>
            <a:ext cx="370595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/>
              <a:t>Ziele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für</a:t>
            </a:r>
            <a:r>
              <a:rPr lang="en-US" altLang="ko-KR" dirty="0" smtClean="0"/>
              <a:t> den M-Zug</a:t>
            </a:r>
            <a:endParaRPr lang="ko-KR" alt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4058860" y="785800"/>
            <a:ext cx="1052368" cy="4000528"/>
            <a:chOff x="4058860" y="987781"/>
            <a:chExt cx="1052368" cy="3696329"/>
          </a:xfrm>
        </p:grpSpPr>
        <p:sp>
          <p:nvSpPr>
            <p:cNvPr id="6" name="Rectangle 8"/>
            <p:cNvSpPr/>
            <p:nvPr/>
          </p:nvSpPr>
          <p:spPr>
            <a:xfrm rot="36931">
              <a:off x="4276045" y="3801165"/>
              <a:ext cx="592195" cy="863021"/>
            </a:xfrm>
            <a:custGeom>
              <a:avLst/>
              <a:gdLst/>
              <a:ahLst/>
              <a:cxnLst/>
              <a:rect l="l" t="t" r="r" b="b"/>
              <a:pathLst>
                <a:path w="1802378" h="1800199">
                  <a:moveTo>
                    <a:pt x="0" y="0"/>
                  </a:moveTo>
                  <a:lnTo>
                    <a:pt x="1802378" y="0"/>
                  </a:lnTo>
                  <a:lnTo>
                    <a:pt x="1802378" y="289727"/>
                  </a:lnTo>
                  <a:lnTo>
                    <a:pt x="1801366" y="289727"/>
                  </a:lnTo>
                  <a:lnTo>
                    <a:pt x="901188" y="1800199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0000"/>
                    <a:lumOff val="30000"/>
                  </a:schemeClr>
                </a:gs>
                <a:gs pos="100000">
                  <a:schemeClr val="accent2">
                    <a:lumMod val="70000"/>
                    <a:lumOff val="3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ectangle 8"/>
            <p:cNvSpPr/>
            <p:nvPr/>
          </p:nvSpPr>
          <p:spPr>
            <a:xfrm>
              <a:off x="4468857" y="3793500"/>
              <a:ext cx="200342" cy="872829"/>
            </a:xfrm>
            <a:custGeom>
              <a:avLst/>
              <a:gdLst>
                <a:gd name="connsiteX0" fmla="*/ 0 w 1359043"/>
                <a:gd name="connsiteY0" fmla="*/ 0 h 1813992"/>
                <a:gd name="connsiteX1" fmla="*/ 1359043 w 1359043"/>
                <a:gd name="connsiteY1" fmla="*/ 0 h 1813992"/>
                <a:gd name="connsiteX2" fmla="*/ 1359043 w 1359043"/>
                <a:gd name="connsiteY2" fmla="*/ 212596 h 1813992"/>
                <a:gd name="connsiteX3" fmla="*/ 806822 w 1359043"/>
                <a:gd name="connsiteY3" fmla="*/ 1813992 h 1813992"/>
                <a:gd name="connsiteX4" fmla="*/ 1012 w 1359043"/>
                <a:gd name="connsiteY4" fmla="*/ 289727 h 1813992"/>
                <a:gd name="connsiteX5" fmla="*/ 0 w 1359043"/>
                <a:gd name="connsiteY5" fmla="*/ 289727 h 1813992"/>
                <a:gd name="connsiteX6" fmla="*/ 0 w 1359043"/>
                <a:gd name="connsiteY6" fmla="*/ 288030 h 1813992"/>
                <a:gd name="connsiteX7" fmla="*/ 0 w 1359043"/>
                <a:gd name="connsiteY7" fmla="*/ 0 h 1813992"/>
                <a:gd name="connsiteX0" fmla="*/ 0 w 1359043"/>
                <a:gd name="connsiteY0" fmla="*/ 0 h 1820658"/>
                <a:gd name="connsiteX1" fmla="*/ 1359043 w 1359043"/>
                <a:gd name="connsiteY1" fmla="*/ 0 h 1820658"/>
                <a:gd name="connsiteX2" fmla="*/ 1359043 w 1359043"/>
                <a:gd name="connsiteY2" fmla="*/ 212596 h 1820658"/>
                <a:gd name="connsiteX3" fmla="*/ 720119 w 1359043"/>
                <a:gd name="connsiteY3" fmla="*/ 1820658 h 1820658"/>
                <a:gd name="connsiteX4" fmla="*/ 1012 w 1359043"/>
                <a:gd name="connsiteY4" fmla="*/ 289727 h 1820658"/>
                <a:gd name="connsiteX5" fmla="*/ 0 w 1359043"/>
                <a:gd name="connsiteY5" fmla="*/ 289727 h 1820658"/>
                <a:gd name="connsiteX6" fmla="*/ 0 w 1359043"/>
                <a:gd name="connsiteY6" fmla="*/ 288030 h 1820658"/>
                <a:gd name="connsiteX7" fmla="*/ 0 w 1359043"/>
                <a:gd name="connsiteY7" fmla="*/ 0 h 182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043" h="1820658">
                  <a:moveTo>
                    <a:pt x="0" y="0"/>
                  </a:moveTo>
                  <a:lnTo>
                    <a:pt x="1359043" y="0"/>
                  </a:lnTo>
                  <a:lnTo>
                    <a:pt x="1359043" y="212596"/>
                  </a:lnTo>
                  <a:lnTo>
                    <a:pt x="720119" y="1820658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  <a:lumOff val="50000"/>
                  </a:schemeClr>
                </a:gs>
                <a:gs pos="100000">
                  <a:schemeClr val="accent2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2"/>
            <p:cNvSpPr/>
            <p:nvPr/>
          </p:nvSpPr>
          <p:spPr>
            <a:xfrm>
              <a:off x="4291066" y="1891296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0" y="0"/>
                  </a:moveTo>
                  <a:lnTo>
                    <a:pt x="99616" y="0"/>
                  </a:lnTo>
                  <a:lnTo>
                    <a:pt x="196906" y="63491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  <a:lumOff val="7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2"/>
            <p:cNvSpPr/>
            <p:nvPr/>
          </p:nvSpPr>
          <p:spPr>
            <a:xfrm>
              <a:off x="4486591" y="1953886"/>
              <a:ext cx="196906" cy="1950905"/>
            </a:xfrm>
            <a:custGeom>
              <a:avLst/>
              <a:gdLst/>
              <a:ahLst/>
              <a:cxnLst/>
              <a:rect l="l" t="t" r="r" b="b"/>
              <a:pathLst>
                <a:path w="196906" h="1950905">
                  <a:moveTo>
                    <a:pt x="0" y="0"/>
                  </a:moveTo>
                  <a:lnTo>
                    <a:pt x="101941" y="66527"/>
                  </a:lnTo>
                  <a:lnTo>
                    <a:pt x="196906" y="4552"/>
                  </a:lnTo>
                  <a:lnTo>
                    <a:pt x="196906" y="1950905"/>
                  </a:lnTo>
                  <a:lnTo>
                    <a:pt x="193201" y="1950905"/>
                  </a:lnTo>
                  <a:cubicBezTo>
                    <a:pt x="183184" y="1893988"/>
                    <a:pt x="144512" y="1851984"/>
                    <a:pt x="98453" y="1851984"/>
                  </a:cubicBezTo>
                  <a:cubicBezTo>
                    <a:pt x="52394" y="1851984"/>
                    <a:pt x="13723" y="1893988"/>
                    <a:pt x="3706" y="1950905"/>
                  </a:cubicBezTo>
                  <a:lnTo>
                    <a:pt x="0" y="1950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2"/>
            <p:cNvSpPr/>
            <p:nvPr/>
          </p:nvSpPr>
          <p:spPr>
            <a:xfrm>
              <a:off x="4683483" y="1895514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96435" y="0"/>
                  </a:moveTo>
                  <a:lnTo>
                    <a:pt x="196906" y="0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lnTo>
                    <a:pt x="0" y="629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4468813" y="4423239"/>
              <a:ext cx="196906" cy="260871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Parallelogram 15"/>
            <p:cNvSpPr/>
            <p:nvPr/>
          </p:nvSpPr>
          <p:spPr>
            <a:xfrm rot="16200000">
              <a:off x="4098945" y="947696"/>
              <a:ext cx="972197" cy="1052368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683568" y="1811842"/>
            <a:ext cx="370595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081675" y="2873820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Schwerpunkte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7224" y="1843741"/>
            <a:ext cx="3206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Abschluss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Mittlere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Reife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11228" y="3240951"/>
            <a:ext cx="3277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Deutsch,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Mathematik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Englisch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BOZ    (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Berufsorientierungszweig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Wirtschaft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Technik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Soziales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Übertritt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auch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aus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7./ 8./ 9./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Klasse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möglich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6278" y="2205548"/>
            <a:ext cx="3277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Verleiht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gleiche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Berechtigung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wie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Abschluss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an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der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Realschule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/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Wirtschaftsschule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>
              <a:buFont typeface="Arial" pitchFamily="34" charset="0"/>
              <a:buChar char="•"/>
            </a:pP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>
              <a:buFont typeface="Arial" pitchFamily="34" charset="0"/>
              <a:buChar char="•"/>
            </a:pP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Die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Ausbildung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hat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aber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andere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Schwerpunkte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7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18"/>
            <a:ext cx="9144000" cy="948074"/>
          </a:xfrm>
        </p:spPr>
        <p:txBody>
          <a:bodyPr/>
          <a:lstStyle/>
          <a:p>
            <a:r>
              <a:rPr lang="en-US" altLang="ko-KR" dirty="0" err="1" smtClean="0"/>
              <a:t>Der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Fächerkanon</a:t>
            </a:r>
            <a:endParaRPr lang="ko-KR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2" y="857238"/>
            <a:ext cx="9144000" cy="4214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8" name="Gruppieren 67"/>
          <p:cNvGrpSpPr/>
          <p:nvPr/>
        </p:nvGrpSpPr>
        <p:grpSpPr>
          <a:xfrm>
            <a:off x="5143504" y="1714494"/>
            <a:ext cx="2786082" cy="785818"/>
            <a:chOff x="4786314" y="1714494"/>
            <a:chExt cx="2786082" cy="785818"/>
          </a:xfrm>
        </p:grpSpPr>
        <p:sp>
          <p:nvSpPr>
            <p:cNvPr id="26" name="Abgerundetes Rechteck 25"/>
            <p:cNvSpPr/>
            <p:nvPr/>
          </p:nvSpPr>
          <p:spPr>
            <a:xfrm>
              <a:off x="4786314" y="1714494"/>
              <a:ext cx="2786082" cy="785818"/>
            </a:xfrm>
            <a:prstGeom prst="roundRect">
              <a:avLst/>
            </a:prstGeom>
            <a:solidFill>
              <a:srgbClr val="32AEB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4857752" y="1714494"/>
              <a:ext cx="27146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schemeClr val="bg1"/>
                  </a:solidFill>
                </a:rPr>
                <a:t>Geschichte/Politik/Geografie</a:t>
              </a:r>
            </a:p>
            <a:p>
              <a:endParaRPr lang="de-DE" sz="1400" dirty="0" smtClean="0">
                <a:solidFill>
                  <a:schemeClr val="bg1"/>
                </a:solidFill>
              </a:endParaRPr>
            </a:p>
            <a:p>
              <a:r>
                <a:rPr lang="de-DE" sz="1400" dirty="0" smtClean="0">
                  <a:solidFill>
                    <a:schemeClr val="bg1"/>
                  </a:solidFill>
                </a:rPr>
                <a:t>Natur und Technik</a:t>
              </a:r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1928794" y="1071552"/>
            <a:ext cx="2786082" cy="785818"/>
            <a:chOff x="1500166" y="1071552"/>
            <a:chExt cx="2786082" cy="785818"/>
          </a:xfrm>
        </p:grpSpPr>
        <p:sp>
          <p:nvSpPr>
            <p:cNvPr id="30" name="Abgerundetes Rechteck 29"/>
            <p:cNvSpPr/>
            <p:nvPr/>
          </p:nvSpPr>
          <p:spPr>
            <a:xfrm>
              <a:off x="1500166" y="1071552"/>
              <a:ext cx="2786082" cy="785818"/>
            </a:xfrm>
            <a:prstGeom prst="roundRect">
              <a:avLst/>
            </a:prstGeom>
            <a:solidFill>
              <a:srgbClr val="32AEB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1714480" y="1071552"/>
              <a:ext cx="164307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schemeClr val="bg1"/>
                  </a:solidFill>
                </a:rPr>
                <a:t>Deutsch</a:t>
              </a:r>
            </a:p>
            <a:p>
              <a:r>
                <a:rPr lang="de-DE" sz="1400" dirty="0" smtClean="0">
                  <a:solidFill>
                    <a:schemeClr val="bg1"/>
                  </a:solidFill>
                </a:rPr>
                <a:t>Mathematik</a:t>
              </a:r>
            </a:p>
            <a:p>
              <a:r>
                <a:rPr lang="de-DE" sz="1400" dirty="0" smtClean="0">
                  <a:solidFill>
                    <a:schemeClr val="bg1"/>
                  </a:solidFill>
                </a:rPr>
                <a:t>Englisch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1928794" y="2643188"/>
            <a:ext cx="6786610" cy="1000132"/>
            <a:chOff x="1500166" y="2643188"/>
            <a:chExt cx="6786610" cy="1000132"/>
          </a:xfrm>
        </p:grpSpPr>
        <p:sp>
          <p:nvSpPr>
            <p:cNvPr id="32" name="Abgerundetes Rechteck 31"/>
            <p:cNvSpPr/>
            <p:nvPr/>
          </p:nvSpPr>
          <p:spPr>
            <a:xfrm>
              <a:off x="1500166" y="2648291"/>
              <a:ext cx="6072230" cy="995029"/>
            </a:xfrm>
            <a:prstGeom prst="roundRect">
              <a:avLst/>
            </a:prstGeom>
            <a:solidFill>
              <a:srgbClr val="32AEB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1714480" y="2643188"/>
              <a:ext cx="65722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schemeClr val="bg1"/>
                  </a:solidFill>
                </a:rPr>
                <a:t>Wirtschaft und Beruf (</a:t>
              </a:r>
              <a:r>
                <a:rPr lang="de-DE" sz="1400" dirty="0" err="1" smtClean="0">
                  <a:solidFill>
                    <a:schemeClr val="bg1"/>
                  </a:solidFill>
                </a:rPr>
                <a:t>Leitfach</a:t>
              </a:r>
              <a:r>
                <a:rPr lang="de-DE" sz="1400" dirty="0" smtClean="0">
                  <a:solidFill>
                    <a:schemeClr val="bg1"/>
                  </a:solidFill>
                </a:rPr>
                <a:t>)</a:t>
              </a:r>
            </a:p>
            <a:p>
              <a:r>
                <a:rPr lang="de-DE" sz="1400" dirty="0" smtClean="0">
                  <a:solidFill>
                    <a:schemeClr val="bg1"/>
                  </a:solidFill>
                </a:rPr>
                <a:t>Wirtschaft und Kommunikation</a:t>
              </a:r>
            </a:p>
            <a:p>
              <a:r>
                <a:rPr lang="de-DE" sz="1400" dirty="0" smtClean="0">
                  <a:solidFill>
                    <a:schemeClr val="bg1"/>
                  </a:solidFill>
                </a:rPr>
                <a:t>Technik				Berufsorientierungszweig</a:t>
              </a:r>
            </a:p>
            <a:p>
              <a:r>
                <a:rPr lang="de-DE" sz="1400" dirty="0" smtClean="0">
                  <a:solidFill>
                    <a:schemeClr val="bg1"/>
                  </a:solidFill>
                </a:rPr>
                <a:t>Ernährung und Soziales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uppieren 69"/>
          <p:cNvGrpSpPr/>
          <p:nvPr/>
        </p:nvGrpSpPr>
        <p:grpSpPr>
          <a:xfrm>
            <a:off x="3643306" y="3832120"/>
            <a:ext cx="3000396" cy="954208"/>
            <a:chOff x="3214678" y="3832120"/>
            <a:chExt cx="3000396" cy="954208"/>
          </a:xfrm>
        </p:grpSpPr>
        <p:sp>
          <p:nvSpPr>
            <p:cNvPr id="37" name="Abgerundetes Rechteck 36"/>
            <p:cNvSpPr/>
            <p:nvPr/>
          </p:nvSpPr>
          <p:spPr>
            <a:xfrm>
              <a:off x="3214678" y="3832120"/>
              <a:ext cx="2786082" cy="954208"/>
            </a:xfrm>
            <a:prstGeom prst="roundRect">
              <a:avLst/>
            </a:prstGeom>
            <a:solidFill>
              <a:srgbClr val="32AEB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3357554" y="3832120"/>
              <a:ext cx="28575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schemeClr val="bg1"/>
                  </a:solidFill>
                </a:rPr>
                <a:t>Religion / Ethik</a:t>
              </a:r>
            </a:p>
            <a:p>
              <a:r>
                <a:rPr lang="de-DE" sz="1400" dirty="0" smtClean="0">
                  <a:solidFill>
                    <a:schemeClr val="bg1"/>
                  </a:solidFill>
                </a:rPr>
                <a:t>Sport</a:t>
              </a:r>
            </a:p>
            <a:p>
              <a:r>
                <a:rPr lang="de-DE" sz="1400" dirty="0" smtClean="0">
                  <a:solidFill>
                    <a:schemeClr val="bg1"/>
                  </a:solidFill>
                </a:rPr>
                <a:t>Musik</a:t>
              </a:r>
            </a:p>
            <a:p>
              <a:r>
                <a:rPr lang="de-DE" sz="1400" dirty="0" smtClean="0">
                  <a:solidFill>
                    <a:schemeClr val="bg1"/>
                  </a:solidFill>
                </a:rPr>
                <a:t>Kunst</a:t>
              </a:r>
            </a:p>
          </p:txBody>
        </p:sp>
      </p:grpSp>
      <p:grpSp>
        <p:nvGrpSpPr>
          <p:cNvPr id="65" name="Gruppieren 64"/>
          <p:cNvGrpSpPr/>
          <p:nvPr/>
        </p:nvGrpSpPr>
        <p:grpSpPr>
          <a:xfrm>
            <a:off x="928658" y="1214427"/>
            <a:ext cx="2714648" cy="3429025"/>
            <a:chOff x="500030" y="1214427"/>
            <a:chExt cx="2714648" cy="3429025"/>
          </a:xfrm>
        </p:grpSpPr>
        <p:grpSp>
          <p:nvGrpSpPr>
            <p:cNvPr id="39" name="Google Shape;938;p57"/>
            <p:cNvGrpSpPr/>
            <p:nvPr/>
          </p:nvGrpSpPr>
          <p:grpSpPr>
            <a:xfrm>
              <a:off x="500030" y="1214427"/>
              <a:ext cx="1000135" cy="3429025"/>
              <a:chOff x="3989053" y="1264342"/>
              <a:chExt cx="1508934" cy="3523523"/>
            </a:xfrm>
          </p:grpSpPr>
          <p:cxnSp>
            <p:nvCxnSpPr>
              <p:cNvPr id="40" name="Google Shape;940;p57"/>
              <p:cNvCxnSpPr/>
              <p:nvPr/>
            </p:nvCxnSpPr>
            <p:spPr>
              <a:xfrm rot="16200000" flipH="1">
                <a:off x="2227292" y="3026103"/>
                <a:ext cx="3523523" cy="2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chemeClr val="lt1"/>
                </a:solidFill>
                <a:prstDash val="solid"/>
                <a:round/>
                <a:headEnd type="diamond" w="sm" len="sm"/>
                <a:tailEnd type="diamond" w="sm" len="sm"/>
              </a:ln>
            </p:spPr>
          </p:cxnSp>
          <p:cxnSp>
            <p:nvCxnSpPr>
              <p:cNvPr id="41" name="Google Shape;941;p57"/>
              <p:cNvCxnSpPr/>
              <p:nvPr/>
            </p:nvCxnSpPr>
            <p:spPr>
              <a:xfrm flipV="1">
                <a:off x="3989058" y="1482487"/>
                <a:ext cx="1508929" cy="207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2" name="Google Shape;941;p57"/>
            <p:cNvCxnSpPr/>
            <p:nvPr/>
          </p:nvCxnSpPr>
          <p:spPr>
            <a:xfrm>
              <a:off x="500034" y="3143254"/>
              <a:ext cx="1000132" cy="2552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941;p57"/>
            <p:cNvCxnSpPr/>
            <p:nvPr/>
          </p:nvCxnSpPr>
          <p:spPr>
            <a:xfrm>
              <a:off x="500034" y="4286262"/>
              <a:ext cx="2714644" cy="22962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80" name="Google Shape;941;p57"/>
          <p:cNvCxnSpPr/>
          <p:nvPr/>
        </p:nvCxnSpPr>
        <p:spPr>
          <a:xfrm flipV="1">
            <a:off x="915999" y="2107403"/>
            <a:ext cx="4227505" cy="4536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eschweifte Klammer rechts 22"/>
          <p:cNvSpPr/>
          <p:nvPr/>
        </p:nvSpPr>
        <p:spPr>
          <a:xfrm>
            <a:off x="4716016" y="2931790"/>
            <a:ext cx="216024" cy="5040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Geschweifte Klammer rechts 23"/>
          <p:cNvSpPr/>
          <p:nvPr/>
        </p:nvSpPr>
        <p:spPr>
          <a:xfrm>
            <a:off x="5436096" y="3003798"/>
            <a:ext cx="371472" cy="482352"/>
          </a:xfrm>
          <a:prstGeom prst="rightBrac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Bildschirmpräsentation (16:9)</PresentationFormat>
  <Paragraphs>111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맑은 고딕</vt:lpstr>
      <vt:lpstr>Arial</vt:lpstr>
      <vt:lpstr>Arial Unicode MS</vt:lpstr>
      <vt:lpstr>Calibri</vt:lpstr>
      <vt:lpstr>Cover and End Slide Master</vt:lpstr>
      <vt:lpstr>Contents Slide Master</vt:lpstr>
      <vt:lpstr>Section Break Slide 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Ludwig Ziesche</cp:lastModifiedBy>
  <cp:revision>229</cp:revision>
  <dcterms:created xsi:type="dcterms:W3CDTF">2016-12-05T23:26:54Z</dcterms:created>
  <dcterms:modified xsi:type="dcterms:W3CDTF">2023-11-20T08:25:20Z</dcterms:modified>
</cp:coreProperties>
</file>